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2"/>
  </p:sldMasterIdLst>
  <p:notesMasterIdLst>
    <p:notesMasterId r:id="rId34"/>
  </p:notesMasterIdLst>
  <p:sldIdLst>
    <p:sldId id="256" r:id="rId3"/>
    <p:sldId id="276" r:id="rId4"/>
    <p:sldId id="257" r:id="rId5"/>
    <p:sldId id="277" r:id="rId6"/>
    <p:sldId id="258" r:id="rId7"/>
    <p:sldId id="259" r:id="rId8"/>
    <p:sldId id="278" r:id="rId9"/>
    <p:sldId id="279" r:id="rId10"/>
    <p:sldId id="280" r:id="rId11"/>
    <p:sldId id="263" r:id="rId12"/>
    <p:sldId id="281" r:id="rId13"/>
    <p:sldId id="261" r:id="rId14"/>
    <p:sldId id="282" r:id="rId15"/>
    <p:sldId id="270" r:id="rId16"/>
    <p:sldId id="260" r:id="rId17"/>
    <p:sldId id="266" r:id="rId18"/>
    <p:sldId id="271" r:id="rId19"/>
    <p:sldId id="284" r:id="rId20"/>
    <p:sldId id="285" r:id="rId21"/>
    <p:sldId id="286" r:id="rId22"/>
    <p:sldId id="294" r:id="rId23"/>
    <p:sldId id="290" r:id="rId24"/>
    <p:sldId id="291" r:id="rId25"/>
    <p:sldId id="292" r:id="rId26"/>
    <p:sldId id="293" r:id="rId27"/>
    <p:sldId id="287" r:id="rId28"/>
    <p:sldId id="265" r:id="rId29"/>
    <p:sldId id="288" r:id="rId30"/>
    <p:sldId id="289" r:id="rId31"/>
    <p:sldId id="262" r:id="rId32"/>
    <p:sldId id="275" r:id="rId33"/>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p:restoredTop sz="93699"/>
  </p:normalViewPr>
  <p:slideViewPr>
    <p:cSldViewPr snapToGrid="0" snapToObjects="1">
      <p:cViewPr varScale="1">
        <p:scale>
          <a:sx n="106" d="100"/>
          <a:sy n="106" d="100"/>
        </p:scale>
        <p:origin x="672"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我国健康管理市场产值</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产值</c:v>
                </c:pt>
              </c:strCache>
            </c:strRef>
          </c:tx>
          <c:spPr>
            <a:solidFill>
              <a:schemeClr val="accent1"/>
            </a:solidFill>
            <a:ln>
              <a:noFill/>
            </a:ln>
            <a:effectLst/>
          </c:spPr>
          <c:invertIfNegative val="0"/>
          <c:cat>
            <c:numRef>
              <c:f>Sheet1!$A$2:$A$6</c:f>
              <c:numCache>
                <c:formatCode>General</c:formatCode>
                <c:ptCount val="5"/>
                <c:pt idx="0">
                  <c:v>2009</c:v>
                </c:pt>
                <c:pt idx="1">
                  <c:v>2013</c:v>
                </c:pt>
                <c:pt idx="2">
                  <c:v>2014</c:v>
                </c:pt>
                <c:pt idx="3">
                  <c:v>2015</c:v>
                </c:pt>
                <c:pt idx="4">
                  <c:v>2020</c:v>
                </c:pt>
              </c:numCache>
            </c:numRef>
          </c:cat>
          <c:val>
            <c:numRef>
              <c:f>Sheet1!$B$2:$B$6</c:f>
              <c:numCache>
                <c:formatCode>General</c:formatCode>
                <c:ptCount val="5"/>
                <c:pt idx="0">
                  <c:v>732</c:v>
                </c:pt>
                <c:pt idx="1">
                  <c:v>876</c:v>
                </c:pt>
                <c:pt idx="2">
                  <c:v>960</c:v>
                </c:pt>
                <c:pt idx="3">
                  <c:v>1069</c:v>
                </c:pt>
                <c:pt idx="4">
                  <c:v>2039</c:v>
                </c:pt>
              </c:numCache>
            </c:numRef>
          </c:val>
          <c:extLst>
            <c:ext xmlns:c16="http://schemas.microsoft.com/office/drawing/2014/chart" uri="{C3380CC4-5D6E-409C-BE32-E72D297353CC}">
              <c16:uniqueId val="{00000000-8EC0-42E5-A09E-A7C1268AF09A}"/>
            </c:ext>
          </c:extLst>
        </c:ser>
        <c:dLbls>
          <c:showLegendKey val="0"/>
          <c:showVal val="0"/>
          <c:showCatName val="0"/>
          <c:showSerName val="0"/>
          <c:showPercent val="0"/>
          <c:showBubbleSize val="0"/>
        </c:dLbls>
        <c:gapWidth val="219"/>
        <c:overlap val="-27"/>
        <c:axId val="-332150192"/>
        <c:axId val="-332149648"/>
      </c:barChart>
      <c:catAx>
        <c:axId val="-33215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332149648"/>
        <c:crosses val="autoZero"/>
        <c:auto val="1"/>
        <c:lblAlgn val="ctr"/>
        <c:lblOffset val="100"/>
        <c:noMultiLvlLbl val="0"/>
      </c:catAx>
      <c:valAx>
        <c:axId val="-332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33215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1-7008-47A7-B54C-5583EC55DC40}"/>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7008-47A7-B54C-5583EC55DC40}"/>
              </c:ext>
            </c:extLst>
          </c:dPt>
          <c:cat>
            <c:numRef>
              <c:f>Sheet1!$A$2:$A$3</c:f>
              <c:numCache>
                <c:formatCode>General</c:formatCode>
                <c:ptCount val="2"/>
              </c:numCache>
            </c:numRef>
          </c:cat>
          <c:val>
            <c:numRef>
              <c:f>Sheet1!$B$2:$B$3</c:f>
              <c:numCache>
                <c:formatCode>General</c:formatCode>
                <c:ptCount val="2"/>
                <c:pt idx="0">
                  <c:v>6</c:v>
                </c:pt>
                <c:pt idx="1">
                  <c:v>3</c:v>
                </c:pt>
              </c:numCache>
            </c:numRef>
          </c:val>
          <c:extLst>
            <c:ext xmlns:c16="http://schemas.microsoft.com/office/drawing/2014/chart" uri="{C3380CC4-5D6E-409C-BE32-E72D297353CC}">
              <c16:uniqueId val="{00000004-7008-47A7-B54C-5583EC55DC40}"/>
            </c:ext>
          </c:extLst>
        </c:ser>
        <c:dLbls>
          <c:showLegendKey val="0"/>
          <c:showVal val="0"/>
          <c:showCatName val="0"/>
          <c:showSerName val="0"/>
          <c:showPercent val="0"/>
          <c:showBubbleSize val="0"/>
          <c:showLeaderLines val="1"/>
        </c:dLbls>
        <c:firstSliceAng val="0"/>
        <c:holeSize val="75"/>
      </c:doughnutChart>
      <c:spPr>
        <a:noFill/>
        <a:ln w="25400">
          <a:noFill/>
        </a:ln>
        <a:effectLst/>
      </c:spPr>
    </c:plotArea>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1-6886-4425-8283-37EEF7092704}"/>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6886-4425-8283-37EEF7092704}"/>
              </c:ext>
            </c:extLst>
          </c:dPt>
          <c:cat>
            <c:numRef>
              <c:f>Sheet1!$A$2:$A$3</c:f>
              <c:numCache>
                <c:formatCode>General</c:formatCode>
                <c:ptCount val="2"/>
              </c:numCache>
            </c:numRef>
          </c:cat>
          <c:val>
            <c:numRef>
              <c:f>Sheet1!$B$2:$B$3</c:f>
              <c:numCache>
                <c:formatCode>General</c:formatCode>
                <c:ptCount val="2"/>
                <c:pt idx="0">
                  <c:v>3</c:v>
                </c:pt>
                <c:pt idx="1">
                  <c:v>3</c:v>
                </c:pt>
              </c:numCache>
            </c:numRef>
          </c:val>
          <c:extLst>
            <c:ext xmlns:c16="http://schemas.microsoft.com/office/drawing/2014/chart" uri="{C3380CC4-5D6E-409C-BE32-E72D297353CC}">
              <c16:uniqueId val="{00000004-6886-4425-8283-37EEF709270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1-E8AE-48BC-9526-C3312D1E59C0}"/>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E8AE-48BC-9526-C3312D1E59C0}"/>
              </c:ext>
            </c:extLst>
          </c:dPt>
          <c:cat>
            <c:numRef>
              <c:f>Sheet1!$A$2:$A$3</c:f>
              <c:numCache>
                <c:formatCode>General</c:formatCode>
                <c:ptCount val="2"/>
              </c:numCache>
            </c:numRef>
          </c:cat>
          <c:val>
            <c:numRef>
              <c:f>Sheet1!$B$2:$B$3</c:f>
              <c:numCache>
                <c:formatCode>General</c:formatCode>
                <c:ptCount val="2"/>
                <c:pt idx="0">
                  <c:v>9</c:v>
                </c:pt>
                <c:pt idx="1">
                  <c:v>1</c:v>
                </c:pt>
              </c:numCache>
            </c:numRef>
          </c:val>
          <c:extLst>
            <c:ext xmlns:c16="http://schemas.microsoft.com/office/drawing/2014/chart" uri="{C3380CC4-5D6E-409C-BE32-E72D297353CC}">
              <c16:uniqueId val="{00000004-E8AE-48BC-9526-C3312D1E59C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预计营业收入</a:t>
            </a:r>
            <a:endParaRPr lang="en-US" altLang="zh-CN" dirty="0"/>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912698320279301"/>
          <c:y val="0.25660469627176602"/>
          <c:w val="0.83119546999999705"/>
          <c:h val="0.57298519635627898"/>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0.1</c:v>
                </c:pt>
                <c:pt idx="1">
                  <c:v>1</c:v>
                </c:pt>
                <c:pt idx="2">
                  <c:v>10</c:v>
                </c:pt>
                <c:pt idx="3">
                  <c:v>100</c:v>
                </c:pt>
              </c:numCache>
            </c:numRef>
          </c:val>
          <c:smooth val="0"/>
          <c:extLst>
            <c:ext xmlns:c16="http://schemas.microsoft.com/office/drawing/2014/chart" uri="{C3380CC4-5D6E-409C-BE32-E72D297353CC}">
              <c16:uniqueId val="{00000000-9F9C-4701-8AD8-EBEFF3B88AE3}"/>
            </c:ext>
          </c:extLst>
        </c:ser>
        <c:dLbls>
          <c:showLegendKey val="0"/>
          <c:showVal val="0"/>
          <c:showCatName val="0"/>
          <c:showSerName val="0"/>
          <c:showPercent val="0"/>
          <c:showBubbleSize val="0"/>
        </c:dLbls>
        <c:smooth val="0"/>
        <c:axId val="-272053920"/>
        <c:axId val="-272047392"/>
      </c:lineChart>
      <c:catAx>
        <c:axId val="-2720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72047392"/>
        <c:crosses val="autoZero"/>
        <c:auto val="1"/>
        <c:lblAlgn val="ctr"/>
        <c:lblOffset val="100"/>
        <c:noMultiLvlLbl val="0"/>
      </c:catAx>
      <c:valAx>
        <c:axId val="-27204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7205392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9EAF3-3B3B-47CE-B3C4-8267BB9420AA}" type="datetimeFigureOut">
              <a:rPr lang="zh-CN" altLang="en-US" smtClean="0"/>
              <a:t>2017/1/12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3F054-5F2E-4CD2-8E20-CBA9921B7D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方案、病案查询获取，交流沟通以及学习再深造。</a:t>
            </a:r>
          </a:p>
          <a:p>
            <a:endParaRPr lang="zh-CN" altLang="en-US" dirty="0"/>
          </a:p>
        </p:txBody>
      </p:sp>
      <p:sp>
        <p:nvSpPr>
          <p:cNvPr id="4" name="灯片编号占位符 3"/>
          <p:cNvSpPr>
            <a:spLocks noGrp="1"/>
          </p:cNvSpPr>
          <p:nvPr>
            <p:ph type="sldNum" sz="quarter" idx="10"/>
          </p:nvPr>
        </p:nvSpPr>
        <p:spPr/>
        <p:txBody>
          <a:bodyPr/>
          <a:lstStyle/>
          <a:p>
            <a:fld id="{51F3F054-5F2E-4CD2-8E20-CBA9921B7DD2}"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011802" y="1951208"/>
            <a:ext cx="3291717" cy="1477791"/>
          </a:xfrm>
          <a:prstGeom prst="rect">
            <a:avLst/>
          </a:prstGeom>
        </p:spPr>
        <p:txBody>
          <a:bodyPr/>
          <a:lstStyle>
            <a:lvl1pPr marL="0" indent="0" algn="r">
              <a:buNone/>
              <a:defRPr sz="11500" b="1">
                <a:solidFill>
                  <a:schemeClr val="bg1"/>
                </a:solidFill>
              </a:defRPr>
            </a:lvl1pPr>
          </a:lstStyle>
          <a:p>
            <a:pPr lvl="0"/>
            <a:r>
              <a:rPr kumimoji="1" lang="en-US" altLang="zh-CN"/>
              <a:t>0000</a:t>
            </a:r>
            <a:endParaRPr kumimoji="1" lang="zh-CN" altLang="en-US" dirty="0"/>
          </a:p>
        </p:txBody>
      </p:sp>
      <p:sp>
        <p:nvSpPr>
          <p:cNvPr id="9" name="文本占位符 7"/>
          <p:cNvSpPr>
            <a:spLocks noGrp="1"/>
          </p:cNvSpPr>
          <p:nvPr>
            <p:ph type="body" sz="quarter" idx="11"/>
          </p:nvPr>
        </p:nvSpPr>
        <p:spPr>
          <a:xfrm>
            <a:off x="2011801" y="3428999"/>
            <a:ext cx="3291717" cy="1157069"/>
          </a:xfrm>
          <a:prstGeom prst="rect">
            <a:avLst/>
          </a:prstGeom>
        </p:spPr>
        <p:txBody>
          <a:bodyPr/>
          <a:lstStyle>
            <a:lvl1pPr marL="0" indent="0" algn="r">
              <a:lnSpc>
                <a:spcPct val="130000"/>
              </a:lnSpc>
              <a:buNone/>
              <a:defRPr sz="1200" b="0">
                <a:solidFill>
                  <a:schemeClr val="bg1"/>
                </a:solidFill>
              </a:defRPr>
            </a:lvl1pPr>
          </a:lstStyle>
          <a:p>
            <a:pPr lvl="0"/>
            <a:endParaRPr kumimoji="1" lang="zh-CN" altLang="en-US" dirty="0"/>
          </a:p>
        </p:txBody>
      </p:sp>
      <p:sp>
        <p:nvSpPr>
          <p:cNvPr id="10" name="文本占位符 7"/>
          <p:cNvSpPr>
            <a:spLocks noGrp="1"/>
          </p:cNvSpPr>
          <p:nvPr>
            <p:ph type="body" sz="quarter" idx="12"/>
          </p:nvPr>
        </p:nvSpPr>
        <p:spPr>
          <a:xfrm>
            <a:off x="5669460" y="1951207"/>
            <a:ext cx="3291717" cy="1477791"/>
          </a:xfrm>
          <a:prstGeom prst="rect">
            <a:avLst/>
          </a:prstGeom>
        </p:spPr>
        <p:txBody>
          <a:bodyPr/>
          <a:lstStyle>
            <a:lvl1pPr marL="0" indent="0" algn="l">
              <a:buNone/>
              <a:defRPr sz="48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59" y="3428997"/>
            <a:ext cx="3291717" cy="115706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bg1"/>
        </a:solidFill>
        <a:effectLst/>
      </p:bgPr>
    </p:bg>
    <p:spTree>
      <p:nvGrpSpPr>
        <p:cNvPr id="1" name=""/>
        <p:cNvGrpSpPr/>
        <p:nvPr/>
      </p:nvGrpSpPr>
      <p:grpSpPr>
        <a:xfrm>
          <a:off x="0" y="0"/>
          <a:ext cx="0" cy="0"/>
          <a:chOff x="0" y="0"/>
          <a:chExt cx="0" cy="0"/>
        </a:xfrm>
      </p:grpSpPr>
      <p:sp>
        <p:nvSpPr>
          <p:cNvPr id="8" name="文本占位符 7"/>
          <p:cNvSpPr>
            <a:spLocks noGrp="1"/>
          </p:cNvSpPr>
          <p:nvPr>
            <p:ph type="body" sz="quarter" idx="12"/>
          </p:nvPr>
        </p:nvSpPr>
        <p:spPr>
          <a:xfrm>
            <a:off x="380008" y="291220"/>
            <a:ext cx="4023180" cy="651315"/>
          </a:xfrm>
          <a:prstGeom prst="rect">
            <a:avLst/>
          </a:prstGeom>
          <a:solidFill>
            <a:schemeClr val="accent2"/>
          </a:solidFill>
        </p:spPr>
        <p:txBody>
          <a:bodyPr/>
          <a:lstStyle>
            <a:lvl1pPr marL="0" indent="0" algn="l">
              <a:lnSpc>
                <a:spcPct val="100000"/>
              </a:lnSpc>
              <a:buNone/>
              <a:defRPr sz="3200" b="1">
                <a:solidFill>
                  <a:schemeClr val="bg1"/>
                </a:solidFill>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38"/>
          <p:cNvGrpSpPr/>
          <p:nvPr userDrawn="1"/>
        </p:nvGrpSpPr>
        <p:grpSpPr>
          <a:xfrm>
            <a:off x="0" y="0"/>
            <a:ext cx="8305800" cy="6858000"/>
            <a:chOff x="0" y="0"/>
            <a:chExt cx="8305800" cy="6858000"/>
          </a:xfrm>
          <a:solidFill>
            <a:schemeClr val="bg1"/>
          </a:solidFill>
        </p:grpSpPr>
        <p:sp>
          <p:nvSpPr>
            <p:cNvPr id="9" name="矩形 8"/>
            <p:cNvSpPr/>
            <p:nvPr/>
          </p:nvSpPr>
          <p:spPr>
            <a:xfrm>
              <a:off x="0" y="0"/>
              <a:ext cx="48387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5400000">
              <a:off x="3143250" y="1695450"/>
              <a:ext cx="6858000" cy="3467100"/>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平行四边形 10"/>
          <p:cNvSpPr/>
          <p:nvPr userDrawn="1"/>
        </p:nvSpPr>
        <p:spPr>
          <a:xfrm>
            <a:off x="-2" y="-3"/>
            <a:ext cx="12192000" cy="6858000"/>
          </a:xfrm>
          <a:prstGeom prst="parallelogram">
            <a:avLst>
              <a:gd name="adj" fmla="val 5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7"/>
          <p:cNvSpPr>
            <a:spLocks noGrp="1"/>
          </p:cNvSpPr>
          <p:nvPr>
            <p:ph type="body" sz="quarter" idx="12"/>
          </p:nvPr>
        </p:nvSpPr>
        <p:spPr>
          <a:xfrm>
            <a:off x="380008" y="291220"/>
            <a:ext cx="4023180" cy="651315"/>
          </a:xfrm>
          <a:prstGeom prst="rect">
            <a:avLst/>
          </a:prstGeom>
          <a:solidFill>
            <a:schemeClr val="accent2"/>
          </a:solidFill>
        </p:spPr>
        <p:txBody>
          <a:bodyPr/>
          <a:lstStyle>
            <a:lvl1pPr marL="0" indent="0" algn="l">
              <a:lnSpc>
                <a:spcPct val="100000"/>
              </a:lnSpc>
              <a:buNone/>
              <a:defRPr sz="3200" b="1">
                <a:solidFill>
                  <a:schemeClr val="bg1"/>
                </a:solidFill>
              </a:defRPr>
            </a:lvl1pPr>
          </a:lstStyle>
          <a:p>
            <a:pPr lvl="0"/>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流程图: 手动输入 3"/>
          <p:cNvSpPr/>
          <p:nvPr userDrawn="1"/>
        </p:nvSpPr>
        <p:spPr>
          <a:xfrm rot="5400000" flipH="1">
            <a:off x="-361950" y="1047750"/>
            <a:ext cx="6858000" cy="4762500"/>
          </a:xfrm>
          <a:prstGeom prst="flowChartManualInput">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手动输入 1"/>
          <p:cNvSpPr/>
          <p:nvPr userDrawn="1"/>
        </p:nvSpPr>
        <p:spPr>
          <a:xfrm rot="5400000" flipH="1">
            <a:off x="-1047750" y="1047750"/>
            <a:ext cx="6858000" cy="4762500"/>
          </a:xfrm>
          <a:prstGeom prst="flowChartManualInpu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手动输入 2"/>
          <p:cNvSpPr/>
          <p:nvPr userDrawn="1"/>
        </p:nvSpPr>
        <p:spPr>
          <a:xfrm rot="5400000" flipH="1">
            <a:off x="-1333500" y="1047750"/>
            <a:ext cx="6858000" cy="476250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7"/>
          <p:cNvSpPr>
            <a:spLocks noGrp="1"/>
          </p:cNvSpPr>
          <p:nvPr>
            <p:ph type="body" sz="quarter" idx="12"/>
          </p:nvPr>
        </p:nvSpPr>
        <p:spPr>
          <a:xfrm>
            <a:off x="380008" y="291220"/>
            <a:ext cx="4023180" cy="651315"/>
          </a:xfrm>
          <a:prstGeom prst="rect">
            <a:avLst/>
          </a:prstGeom>
          <a:solidFill>
            <a:schemeClr val="accent2"/>
          </a:solidFill>
        </p:spPr>
        <p:txBody>
          <a:bodyPr/>
          <a:lstStyle>
            <a:lvl1pPr marL="0" indent="0" algn="l">
              <a:lnSpc>
                <a:spcPct val="100000"/>
              </a:lnSpc>
              <a:buNone/>
              <a:defRPr sz="3200" b="1">
                <a:solidFill>
                  <a:schemeClr val="bg1"/>
                </a:solidFill>
              </a:defRPr>
            </a:lvl1pPr>
          </a:lstStyle>
          <a:p>
            <a:pPr lvl="0"/>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7"/>
          <p:cNvSpPr>
            <a:spLocks noGrp="1"/>
          </p:cNvSpPr>
          <p:nvPr>
            <p:ph type="body" sz="quarter" idx="12"/>
          </p:nvPr>
        </p:nvSpPr>
        <p:spPr>
          <a:xfrm>
            <a:off x="380008" y="291220"/>
            <a:ext cx="4023180" cy="651315"/>
          </a:xfrm>
          <a:prstGeom prst="rect">
            <a:avLst/>
          </a:prstGeom>
          <a:solidFill>
            <a:schemeClr val="accent2"/>
          </a:solidFill>
        </p:spPr>
        <p:txBody>
          <a:bodyPr/>
          <a:lstStyle>
            <a:lvl1pPr marL="0" indent="0" algn="l">
              <a:lnSpc>
                <a:spcPct val="100000"/>
              </a:lnSpc>
              <a:buNone/>
              <a:defRPr sz="3200" b="1">
                <a:solidFill>
                  <a:schemeClr val="bg1"/>
                </a:solidFill>
              </a:defRPr>
            </a:lvl1pPr>
          </a:lstStyle>
          <a:p>
            <a:pPr lvl="0"/>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2" name="任意形状 1"/>
          <p:cNvSpPr/>
          <p:nvPr userDrawn="1"/>
        </p:nvSpPr>
        <p:spPr>
          <a:xfrm flipH="1">
            <a:off x="-1" y="-1"/>
            <a:ext cx="3435927" cy="6890395"/>
          </a:xfrm>
          <a:custGeom>
            <a:avLst/>
            <a:gdLst>
              <a:gd name="connsiteX0" fmla="*/ 2438399 w 2438399"/>
              <a:gd name="connsiteY0" fmla="*/ 0 h 4889956"/>
              <a:gd name="connsiteX1" fmla="*/ 2438399 w 2438399"/>
              <a:gd name="connsiteY1" fmla="*/ 4889956 h 4889956"/>
              <a:gd name="connsiteX2" fmla="*/ 2195308 w 2438399"/>
              <a:gd name="connsiteY2" fmla="*/ 4877681 h 4889956"/>
              <a:gd name="connsiteX3" fmla="*/ 0 w 2438399"/>
              <a:gd name="connsiteY3" fmla="*/ 2444978 h 4889956"/>
              <a:gd name="connsiteX4" fmla="*/ 2195308 w 2438399"/>
              <a:gd name="connsiteY4" fmla="*/ 12275 h 4889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99" h="4889956">
                <a:moveTo>
                  <a:pt x="2438399" y="0"/>
                </a:moveTo>
                <a:lnTo>
                  <a:pt x="2438399" y="4889956"/>
                </a:lnTo>
                <a:lnTo>
                  <a:pt x="2195308" y="4877681"/>
                </a:lnTo>
                <a:cubicBezTo>
                  <a:pt x="962237" y="4752456"/>
                  <a:pt x="0" y="3711088"/>
                  <a:pt x="0" y="2444978"/>
                </a:cubicBezTo>
                <a:cubicBezTo>
                  <a:pt x="0" y="1178868"/>
                  <a:pt x="962237" y="137500"/>
                  <a:pt x="2195308" y="12275"/>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 name="文本占位符 7"/>
          <p:cNvSpPr>
            <a:spLocks noGrp="1"/>
          </p:cNvSpPr>
          <p:nvPr>
            <p:ph type="body" sz="quarter" idx="10" hasCustomPrompt="1"/>
          </p:nvPr>
        </p:nvSpPr>
        <p:spPr>
          <a:xfrm>
            <a:off x="507136" y="2999963"/>
            <a:ext cx="2421652" cy="890466"/>
          </a:xfrm>
          <a:prstGeom prst="rect">
            <a:avLst/>
          </a:prstGeom>
        </p:spPr>
        <p:txBody>
          <a:bodyPr/>
          <a:lstStyle>
            <a:lvl1pPr marL="0" indent="0" algn="ctr">
              <a:buNone/>
              <a:defRPr sz="5400" b="1">
                <a:solidFill>
                  <a:schemeClr val="bg1"/>
                </a:solidFill>
              </a:defRPr>
            </a:lvl1pPr>
          </a:lstStyle>
          <a:p>
            <a:pPr lvl="0"/>
            <a:r>
              <a:rPr kumimoji="1" lang="en-US" altLang="zh-CN"/>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Calibri</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011802" y="966471"/>
            <a:ext cx="3291717" cy="890466"/>
          </a:xfrm>
          <a:prstGeom prst="rect">
            <a:avLst/>
          </a:prstGeom>
        </p:spPr>
        <p:txBody>
          <a:bodyPr/>
          <a:lstStyle>
            <a:lvl1pPr marL="0" indent="0" algn="r">
              <a:buNone/>
              <a:defRPr sz="5400" b="1">
                <a:solidFill>
                  <a:schemeClr val="bg1"/>
                </a:solidFill>
              </a:defRPr>
            </a:lvl1pPr>
          </a:lstStyle>
          <a:p>
            <a:pPr lvl="0"/>
            <a:r>
              <a:rPr kumimoji="1" lang="en-US" altLang="zh-CN" dirty="0"/>
              <a:t>TEXT</a:t>
            </a:r>
            <a:r>
              <a:rPr kumimoji="1" lang="zh-CN" altLang="en-US" dirty="0"/>
              <a:t> </a:t>
            </a:r>
            <a:r>
              <a:rPr kumimoji="1" lang="en-US" altLang="zh-CN" dirty="0"/>
              <a:t>HERE</a:t>
            </a:r>
            <a:endParaRPr kumimoji="1" lang="zh-CN" altLang="en-US" dirty="0"/>
          </a:p>
        </p:txBody>
      </p:sp>
      <p:sp>
        <p:nvSpPr>
          <p:cNvPr id="10" name="文本占位符 7"/>
          <p:cNvSpPr>
            <a:spLocks noGrp="1"/>
          </p:cNvSpPr>
          <p:nvPr>
            <p:ph type="body" sz="quarter" idx="12"/>
          </p:nvPr>
        </p:nvSpPr>
        <p:spPr>
          <a:xfrm>
            <a:off x="5669460" y="966470"/>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59" y="1448974"/>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6" name="文本占位符 7"/>
          <p:cNvSpPr>
            <a:spLocks noGrp="1"/>
          </p:cNvSpPr>
          <p:nvPr>
            <p:ph type="body" sz="quarter" idx="14"/>
          </p:nvPr>
        </p:nvSpPr>
        <p:spPr>
          <a:xfrm>
            <a:off x="5669460" y="2141123"/>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7" name="文本占位符 7"/>
          <p:cNvSpPr>
            <a:spLocks noGrp="1"/>
          </p:cNvSpPr>
          <p:nvPr>
            <p:ph type="body" sz="quarter" idx="15"/>
          </p:nvPr>
        </p:nvSpPr>
        <p:spPr>
          <a:xfrm>
            <a:off x="5669459" y="2623627"/>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8" name="文本占位符 7"/>
          <p:cNvSpPr>
            <a:spLocks noGrp="1"/>
          </p:cNvSpPr>
          <p:nvPr>
            <p:ph type="body" sz="quarter" idx="16"/>
          </p:nvPr>
        </p:nvSpPr>
        <p:spPr>
          <a:xfrm>
            <a:off x="5669460" y="3327742"/>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9" name="文本占位符 7"/>
          <p:cNvSpPr>
            <a:spLocks noGrp="1"/>
          </p:cNvSpPr>
          <p:nvPr>
            <p:ph type="body" sz="quarter" idx="17"/>
          </p:nvPr>
        </p:nvSpPr>
        <p:spPr>
          <a:xfrm>
            <a:off x="5669459" y="3810246"/>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011802" y="966471"/>
            <a:ext cx="3291717" cy="890466"/>
          </a:xfrm>
          <a:prstGeom prst="rect">
            <a:avLst/>
          </a:prstGeom>
        </p:spPr>
        <p:txBody>
          <a:bodyPr/>
          <a:lstStyle>
            <a:lvl1pPr marL="0" indent="0" algn="r">
              <a:buNone/>
              <a:defRPr sz="5400" b="1">
                <a:solidFill>
                  <a:schemeClr val="bg1"/>
                </a:solidFill>
              </a:defRPr>
            </a:lvl1pPr>
          </a:lstStyle>
          <a:p>
            <a:pPr lvl="0"/>
            <a:r>
              <a:rPr kumimoji="1" lang="en-US" altLang="zh-CN" dirty="0"/>
              <a:t>TEXT</a:t>
            </a:r>
            <a:r>
              <a:rPr kumimoji="1" lang="zh-CN" altLang="en-US" dirty="0"/>
              <a:t> </a:t>
            </a:r>
            <a:r>
              <a:rPr kumimoji="1" lang="en-US" altLang="zh-CN" dirty="0"/>
              <a:t>HERE</a:t>
            </a:r>
            <a:endParaRPr kumimoji="1" lang="zh-CN" altLang="en-US" dirty="0"/>
          </a:p>
        </p:txBody>
      </p:sp>
      <p:sp>
        <p:nvSpPr>
          <p:cNvPr id="10" name="文本占位符 7"/>
          <p:cNvSpPr>
            <a:spLocks noGrp="1"/>
          </p:cNvSpPr>
          <p:nvPr>
            <p:ph type="body" sz="quarter" idx="12"/>
          </p:nvPr>
        </p:nvSpPr>
        <p:spPr>
          <a:xfrm>
            <a:off x="5669460" y="966470"/>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59" y="1448974"/>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6" name="文本占位符 7"/>
          <p:cNvSpPr>
            <a:spLocks noGrp="1"/>
          </p:cNvSpPr>
          <p:nvPr>
            <p:ph type="body" sz="quarter" idx="14"/>
          </p:nvPr>
        </p:nvSpPr>
        <p:spPr>
          <a:xfrm>
            <a:off x="5669460" y="2141123"/>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7" name="文本占位符 7"/>
          <p:cNvSpPr>
            <a:spLocks noGrp="1"/>
          </p:cNvSpPr>
          <p:nvPr>
            <p:ph type="body" sz="quarter" idx="15"/>
          </p:nvPr>
        </p:nvSpPr>
        <p:spPr>
          <a:xfrm>
            <a:off x="5669459" y="2623627"/>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2" name="文本占位符 7"/>
          <p:cNvSpPr>
            <a:spLocks noGrp="1"/>
          </p:cNvSpPr>
          <p:nvPr>
            <p:ph type="body" sz="quarter" idx="16"/>
          </p:nvPr>
        </p:nvSpPr>
        <p:spPr>
          <a:xfrm>
            <a:off x="5669460" y="3332677"/>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3" name="文本占位符 7"/>
          <p:cNvSpPr>
            <a:spLocks noGrp="1"/>
          </p:cNvSpPr>
          <p:nvPr>
            <p:ph type="body" sz="quarter" idx="17"/>
          </p:nvPr>
        </p:nvSpPr>
        <p:spPr>
          <a:xfrm>
            <a:off x="5669459" y="3815181"/>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4" name="文本占位符 7"/>
          <p:cNvSpPr>
            <a:spLocks noGrp="1"/>
          </p:cNvSpPr>
          <p:nvPr>
            <p:ph type="body" sz="quarter" idx="18"/>
          </p:nvPr>
        </p:nvSpPr>
        <p:spPr>
          <a:xfrm>
            <a:off x="5669460" y="4507330"/>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5" name="文本占位符 7"/>
          <p:cNvSpPr>
            <a:spLocks noGrp="1"/>
          </p:cNvSpPr>
          <p:nvPr>
            <p:ph type="body" sz="quarter" idx="19"/>
          </p:nvPr>
        </p:nvSpPr>
        <p:spPr>
          <a:xfrm>
            <a:off x="5669459" y="4989834"/>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011802" y="966471"/>
            <a:ext cx="3291717" cy="890466"/>
          </a:xfrm>
          <a:prstGeom prst="rect">
            <a:avLst/>
          </a:prstGeom>
        </p:spPr>
        <p:txBody>
          <a:bodyPr/>
          <a:lstStyle>
            <a:lvl1pPr marL="0" indent="0" algn="r">
              <a:buNone/>
              <a:defRPr sz="5400" b="1">
                <a:solidFill>
                  <a:schemeClr val="bg1"/>
                </a:solidFill>
              </a:defRPr>
            </a:lvl1pPr>
          </a:lstStyle>
          <a:p>
            <a:pPr lvl="0"/>
            <a:r>
              <a:rPr kumimoji="1" lang="en-US" altLang="zh-CN" dirty="0"/>
              <a:t>TEXT</a:t>
            </a:r>
            <a:r>
              <a:rPr kumimoji="1" lang="zh-CN" altLang="en-US" dirty="0"/>
              <a:t> </a:t>
            </a:r>
            <a:r>
              <a:rPr kumimoji="1" lang="en-US" altLang="zh-CN" dirty="0"/>
              <a:t>HERE</a:t>
            </a:r>
            <a:endParaRPr kumimoji="1" lang="zh-CN" altLang="en-US" dirty="0"/>
          </a:p>
        </p:txBody>
      </p:sp>
      <p:sp>
        <p:nvSpPr>
          <p:cNvPr id="10" name="文本占位符 7"/>
          <p:cNvSpPr>
            <a:spLocks noGrp="1"/>
          </p:cNvSpPr>
          <p:nvPr>
            <p:ph type="body" sz="quarter" idx="12"/>
          </p:nvPr>
        </p:nvSpPr>
        <p:spPr>
          <a:xfrm>
            <a:off x="5669460" y="483968"/>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59" y="966472"/>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6" name="文本占位符 7"/>
          <p:cNvSpPr>
            <a:spLocks noGrp="1"/>
          </p:cNvSpPr>
          <p:nvPr>
            <p:ph type="body" sz="quarter" idx="14"/>
          </p:nvPr>
        </p:nvSpPr>
        <p:spPr>
          <a:xfrm>
            <a:off x="5669460" y="1658621"/>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7" name="文本占位符 7"/>
          <p:cNvSpPr>
            <a:spLocks noGrp="1"/>
          </p:cNvSpPr>
          <p:nvPr>
            <p:ph type="body" sz="quarter" idx="15"/>
          </p:nvPr>
        </p:nvSpPr>
        <p:spPr>
          <a:xfrm>
            <a:off x="5669459" y="2141125"/>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2" name="文本占位符 7"/>
          <p:cNvSpPr>
            <a:spLocks noGrp="1"/>
          </p:cNvSpPr>
          <p:nvPr>
            <p:ph type="body" sz="quarter" idx="16"/>
          </p:nvPr>
        </p:nvSpPr>
        <p:spPr>
          <a:xfrm>
            <a:off x="5669460" y="2850175"/>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3" name="文本占位符 7"/>
          <p:cNvSpPr>
            <a:spLocks noGrp="1"/>
          </p:cNvSpPr>
          <p:nvPr>
            <p:ph type="body" sz="quarter" idx="17"/>
          </p:nvPr>
        </p:nvSpPr>
        <p:spPr>
          <a:xfrm>
            <a:off x="5669459" y="3332679"/>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4" name="文本占位符 7"/>
          <p:cNvSpPr>
            <a:spLocks noGrp="1"/>
          </p:cNvSpPr>
          <p:nvPr>
            <p:ph type="body" sz="quarter" idx="18"/>
          </p:nvPr>
        </p:nvSpPr>
        <p:spPr>
          <a:xfrm>
            <a:off x="5669460" y="4024828"/>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5" name="文本占位符 7"/>
          <p:cNvSpPr>
            <a:spLocks noGrp="1"/>
          </p:cNvSpPr>
          <p:nvPr>
            <p:ph type="body" sz="quarter" idx="19"/>
          </p:nvPr>
        </p:nvSpPr>
        <p:spPr>
          <a:xfrm>
            <a:off x="5669459" y="4507332"/>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8" name="文本占位符 7"/>
          <p:cNvSpPr>
            <a:spLocks noGrp="1"/>
          </p:cNvSpPr>
          <p:nvPr>
            <p:ph type="body" sz="quarter" idx="20"/>
          </p:nvPr>
        </p:nvSpPr>
        <p:spPr>
          <a:xfrm>
            <a:off x="5669460" y="5199482"/>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9" name="文本占位符 7"/>
          <p:cNvSpPr>
            <a:spLocks noGrp="1"/>
          </p:cNvSpPr>
          <p:nvPr>
            <p:ph type="body" sz="quarter" idx="21"/>
          </p:nvPr>
        </p:nvSpPr>
        <p:spPr>
          <a:xfrm>
            <a:off x="5669459" y="5681986"/>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011802" y="966471"/>
            <a:ext cx="3291717" cy="890466"/>
          </a:xfrm>
          <a:prstGeom prst="rect">
            <a:avLst/>
          </a:prstGeom>
        </p:spPr>
        <p:txBody>
          <a:bodyPr/>
          <a:lstStyle>
            <a:lvl1pPr marL="0" indent="0" algn="r">
              <a:buNone/>
              <a:defRPr sz="5400" b="1">
                <a:solidFill>
                  <a:schemeClr val="bg1"/>
                </a:solidFill>
              </a:defRPr>
            </a:lvl1pPr>
          </a:lstStyle>
          <a:p>
            <a:pPr lvl="0"/>
            <a:r>
              <a:rPr kumimoji="1" lang="en-US" altLang="zh-CN" dirty="0"/>
              <a:t>TEXT</a:t>
            </a:r>
            <a:r>
              <a:rPr kumimoji="1" lang="zh-CN" altLang="en-US" dirty="0"/>
              <a:t> </a:t>
            </a:r>
            <a:r>
              <a:rPr kumimoji="1" lang="en-US" altLang="zh-CN" dirty="0"/>
              <a:t>HERE</a:t>
            </a:r>
            <a:endParaRPr kumimoji="1" lang="zh-CN" altLang="en-US" dirty="0"/>
          </a:p>
        </p:txBody>
      </p:sp>
      <p:sp>
        <p:nvSpPr>
          <p:cNvPr id="10" name="文本占位符 7"/>
          <p:cNvSpPr>
            <a:spLocks noGrp="1"/>
          </p:cNvSpPr>
          <p:nvPr>
            <p:ph type="body" sz="quarter" idx="12"/>
          </p:nvPr>
        </p:nvSpPr>
        <p:spPr>
          <a:xfrm>
            <a:off x="5669460" y="343291"/>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59" y="825795"/>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6" name="文本占位符 7"/>
          <p:cNvSpPr>
            <a:spLocks noGrp="1"/>
          </p:cNvSpPr>
          <p:nvPr>
            <p:ph type="body" sz="quarter" idx="14"/>
          </p:nvPr>
        </p:nvSpPr>
        <p:spPr>
          <a:xfrm>
            <a:off x="5669460" y="1374434"/>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7" name="文本占位符 7"/>
          <p:cNvSpPr>
            <a:spLocks noGrp="1"/>
          </p:cNvSpPr>
          <p:nvPr>
            <p:ph type="body" sz="quarter" idx="15"/>
          </p:nvPr>
        </p:nvSpPr>
        <p:spPr>
          <a:xfrm>
            <a:off x="5669459" y="1856938"/>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2" name="文本占位符 7"/>
          <p:cNvSpPr>
            <a:spLocks noGrp="1"/>
          </p:cNvSpPr>
          <p:nvPr>
            <p:ph type="body" sz="quarter" idx="16"/>
          </p:nvPr>
        </p:nvSpPr>
        <p:spPr>
          <a:xfrm>
            <a:off x="5669460" y="2405578"/>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3" name="文本占位符 7"/>
          <p:cNvSpPr>
            <a:spLocks noGrp="1"/>
          </p:cNvSpPr>
          <p:nvPr>
            <p:ph type="body" sz="quarter" idx="17"/>
          </p:nvPr>
        </p:nvSpPr>
        <p:spPr>
          <a:xfrm>
            <a:off x="5669459" y="2888082"/>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4" name="文本占位符 7"/>
          <p:cNvSpPr>
            <a:spLocks noGrp="1"/>
          </p:cNvSpPr>
          <p:nvPr>
            <p:ph type="body" sz="quarter" idx="18"/>
          </p:nvPr>
        </p:nvSpPr>
        <p:spPr>
          <a:xfrm>
            <a:off x="5669460" y="3436721"/>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5" name="文本占位符 7"/>
          <p:cNvSpPr>
            <a:spLocks noGrp="1"/>
          </p:cNvSpPr>
          <p:nvPr>
            <p:ph type="body" sz="quarter" idx="19"/>
          </p:nvPr>
        </p:nvSpPr>
        <p:spPr>
          <a:xfrm>
            <a:off x="5669459" y="3919225"/>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8" name="文本占位符 7"/>
          <p:cNvSpPr>
            <a:spLocks noGrp="1"/>
          </p:cNvSpPr>
          <p:nvPr>
            <p:ph type="body" sz="quarter" idx="20"/>
          </p:nvPr>
        </p:nvSpPr>
        <p:spPr>
          <a:xfrm>
            <a:off x="5669460" y="4470695"/>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19" name="文本占位符 7"/>
          <p:cNvSpPr>
            <a:spLocks noGrp="1"/>
          </p:cNvSpPr>
          <p:nvPr>
            <p:ph type="body" sz="quarter" idx="21"/>
          </p:nvPr>
        </p:nvSpPr>
        <p:spPr>
          <a:xfrm>
            <a:off x="5669459" y="4953199"/>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20" name="文本占位符 7"/>
          <p:cNvSpPr>
            <a:spLocks noGrp="1"/>
          </p:cNvSpPr>
          <p:nvPr>
            <p:ph type="body" sz="quarter" idx="22"/>
          </p:nvPr>
        </p:nvSpPr>
        <p:spPr>
          <a:xfrm>
            <a:off x="5669460" y="5501838"/>
            <a:ext cx="3291717" cy="482503"/>
          </a:xfrm>
          <a:prstGeom prst="rect">
            <a:avLst/>
          </a:prstGeom>
        </p:spPr>
        <p:txBody>
          <a:bodyPr/>
          <a:lstStyle>
            <a:lvl1pPr marL="0" indent="0" algn="l">
              <a:buNone/>
              <a:defRPr sz="2400" b="1">
                <a:solidFill>
                  <a:schemeClr val="bg1"/>
                </a:solidFill>
              </a:defRPr>
            </a:lvl1pPr>
          </a:lstStyle>
          <a:p>
            <a:pPr lvl="0"/>
            <a:endParaRPr kumimoji="1" lang="zh-CN" altLang="en-US" dirty="0"/>
          </a:p>
        </p:txBody>
      </p:sp>
      <p:sp>
        <p:nvSpPr>
          <p:cNvPr id="21" name="文本占位符 7"/>
          <p:cNvSpPr>
            <a:spLocks noGrp="1"/>
          </p:cNvSpPr>
          <p:nvPr>
            <p:ph type="body" sz="quarter" idx="23"/>
          </p:nvPr>
        </p:nvSpPr>
        <p:spPr>
          <a:xfrm>
            <a:off x="5669459" y="5984342"/>
            <a:ext cx="3291717" cy="54863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占位符 7"/>
          <p:cNvSpPr>
            <a:spLocks noGrp="1"/>
          </p:cNvSpPr>
          <p:nvPr>
            <p:ph type="body" sz="quarter" idx="10" hasCustomPrompt="1"/>
          </p:nvPr>
        </p:nvSpPr>
        <p:spPr>
          <a:xfrm>
            <a:off x="2194561" y="1951208"/>
            <a:ext cx="2996364" cy="1477791"/>
          </a:xfrm>
          <a:prstGeom prst="rect">
            <a:avLst/>
          </a:prstGeom>
        </p:spPr>
        <p:txBody>
          <a:bodyPr/>
          <a:lstStyle>
            <a:lvl1pPr marL="0" indent="0" algn="ctr">
              <a:buNone/>
              <a:defRPr sz="9600" b="1">
                <a:solidFill>
                  <a:schemeClr val="bg1"/>
                </a:solidFill>
              </a:defRPr>
            </a:lvl1pPr>
          </a:lstStyle>
          <a:p>
            <a:pPr lvl="0"/>
            <a:r>
              <a:rPr kumimoji="1" lang="en-US" altLang="zh-CN" dirty="0"/>
              <a:t>XXXX</a:t>
            </a:r>
            <a:endParaRPr kumimoji="1" lang="zh-CN" altLang="en-US" dirty="0"/>
          </a:p>
        </p:txBody>
      </p:sp>
      <p:sp>
        <p:nvSpPr>
          <p:cNvPr id="12" name="矩形 11"/>
          <p:cNvSpPr/>
          <p:nvPr userDrawn="1"/>
        </p:nvSpPr>
        <p:spPr>
          <a:xfrm>
            <a:off x="5379722" y="1795679"/>
            <a:ext cx="4457700" cy="32385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7"/>
          <p:cNvSpPr>
            <a:spLocks noGrp="1"/>
          </p:cNvSpPr>
          <p:nvPr>
            <p:ph type="body" sz="quarter" idx="12"/>
          </p:nvPr>
        </p:nvSpPr>
        <p:spPr>
          <a:xfrm>
            <a:off x="5669460" y="1951207"/>
            <a:ext cx="3910638" cy="538775"/>
          </a:xfrm>
          <a:prstGeom prst="rect">
            <a:avLst/>
          </a:prstGeom>
        </p:spPr>
        <p:txBody>
          <a:bodyPr/>
          <a:lstStyle>
            <a:lvl1pPr marL="0" indent="0" algn="l">
              <a:buNone/>
              <a:defRPr sz="3200" b="1">
                <a:solidFill>
                  <a:schemeClr val="bg1"/>
                </a:solidFill>
              </a:defRPr>
            </a:lvl1pPr>
          </a:lstStyle>
          <a:p>
            <a:pPr lvl="0"/>
            <a:endParaRPr kumimoji="1" lang="zh-CN" altLang="en-US" dirty="0"/>
          </a:p>
        </p:txBody>
      </p:sp>
      <p:sp>
        <p:nvSpPr>
          <p:cNvPr id="11" name="文本占位符 7"/>
          <p:cNvSpPr>
            <a:spLocks noGrp="1"/>
          </p:cNvSpPr>
          <p:nvPr>
            <p:ph type="body" sz="quarter" idx="13"/>
          </p:nvPr>
        </p:nvSpPr>
        <p:spPr>
          <a:xfrm>
            <a:off x="5669460" y="3123028"/>
            <a:ext cx="3910638" cy="1783759"/>
          </a:xfrm>
          <a:prstGeom prst="rect">
            <a:avLst/>
          </a:prstGeom>
        </p:spPr>
        <p:txBody>
          <a:bodyPr/>
          <a:lstStyle>
            <a:lvl1pPr marL="0" indent="0" algn="l">
              <a:lnSpc>
                <a:spcPct val="130000"/>
              </a:lnSpc>
              <a:buNone/>
              <a:defRPr sz="1200" b="0">
                <a:solidFill>
                  <a:schemeClr val="bg1"/>
                </a:solidFill>
              </a:defRPr>
            </a:lvl1pPr>
          </a:lstStyle>
          <a:p>
            <a:pPr lvl="0"/>
            <a:endParaRPr kumimoji="1" lang="zh-CN" altLang="en-US" dirty="0"/>
          </a:p>
        </p:txBody>
      </p:sp>
      <p:sp>
        <p:nvSpPr>
          <p:cNvPr id="13" name="矩形 12"/>
          <p:cNvSpPr/>
          <p:nvPr userDrawn="1"/>
        </p:nvSpPr>
        <p:spPr>
          <a:xfrm>
            <a:off x="2065019" y="1795679"/>
            <a:ext cx="3238500" cy="3238500"/>
          </a:xfrm>
          <a:prstGeom prst="rect">
            <a:avLst/>
          </a:prstGeom>
          <a:noFill/>
          <a:ln w="127000">
            <a:solidFill>
              <a:schemeClr val="accent1">
                <a:lumMod val="40000"/>
                <a:lumOff val="6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7"/>
          <p:cNvSpPr>
            <a:spLocks noGrp="1"/>
          </p:cNvSpPr>
          <p:nvPr>
            <p:ph type="body" sz="quarter" idx="14" hasCustomPrompt="1"/>
          </p:nvPr>
        </p:nvSpPr>
        <p:spPr>
          <a:xfrm>
            <a:off x="2186087" y="3428997"/>
            <a:ext cx="2996364" cy="1477791"/>
          </a:xfrm>
          <a:prstGeom prst="rect">
            <a:avLst/>
          </a:prstGeom>
        </p:spPr>
        <p:txBody>
          <a:bodyPr/>
          <a:lstStyle>
            <a:lvl1pPr marL="0" indent="0" algn="ctr">
              <a:buNone/>
              <a:defRPr sz="9600" b="1">
                <a:solidFill>
                  <a:schemeClr val="bg1"/>
                </a:solidFill>
              </a:defRPr>
            </a:lvl1pPr>
          </a:lstStyle>
          <a:p>
            <a:pPr lvl="0"/>
            <a:r>
              <a:rPr kumimoji="1" lang="en-US" altLang="zh-CN" dirty="0"/>
              <a:t>0000</a:t>
            </a:r>
            <a:endParaRPr kumimoji="1" lang="zh-CN" altLang="en-US" dirty="0"/>
          </a:p>
        </p:txBody>
      </p:sp>
      <p:sp>
        <p:nvSpPr>
          <p:cNvPr id="15" name="文本占位符 7"/>
          <p:cNvSpPr>
            <a:spLocks noGrp="1"/>
          </p:cNvSpPr>
          <p:nvPr>
            <p:ph type="body" sz="quarter" idx="15"/>
          </p:nvPr>
        </p:nvSpPr>
        <p:spPr>
          <a:xfrm>
            <a:off x="5669460" y="2489983"/>
            <a:ext cx="3910638" cy="323556"/>
          </a:xfrm>
          <a:prstGeom prst="rect">
            <a:avLst/>
          </a:prstGeom>
        </p:spPr>
        <p:txBody>
          <a:bodyPr/>
          <a:lstStyle>
            <a:lvl1pPr marL="0" indent="0" algn="l">
              <a:buNone/>
              <a:defRPr sz="1800" b="0">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3067050" y="0"/>
            <a:ext cx="91249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rot="18900000">
            <a:off x="2457726" y="639117"/>
            <a:ext cx="1218647" cy="1218647"/>
          </a:xfrm>
          <a:prstGeom prst="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7" name="文本占位符 7"/>
          <p:cNvSpPr>
            <a:spLocks noGrp="1"/>
          </p:cNvSpPr>
          <p:nvPr>
            <p:ph type="body" sz="quarter" idx="10" hasCustomPrompt="1"/>
          </p:nvPr>
        </p:nvSpPr>
        <p:spPr>
          <a:xfrm>
            <a:off x="2476206" y="632364"/>
            <a:ext cx="1181685" cy="1477791"/>
          </a:xfrm>
          <a:prstGeom prst="rect">
            <a:avLst/>
          </a:prstGeom>
        </p:spPr>
        <p:txBody>
          <a:bodyPr/>
          <a:lstStyle>
            <a:lvl1pPr marL="0" indent="0" algn="ctr">
              <a:buNone/>
              <a:defRPr sz="9600" b="1">
                <a:solidFill>
                  <a:schemeClr val="accent1">
                    <a:lumMod val="50000"/>
                  </a:schemeClr>
                </a:solidFill>
              </a:defRPr>
            </a:lvl1pPr>
          </a:lstStyle>
          <a:p>
            <a:pPr lvl="0"/>
            <a:r>
              <a:rPr kumimoji="1" lang="en-US" altLang="zh-CN"/>
              <a:t>0</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6807200" y="0"/>
            <a:ext cx="5384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lumMod val="75000"/>
          </a:schemeClr>
        </a:solidFill>
        <a:effectLst/>
      </p:bgPr>
    </p:bg>
    <p:spTree>
      <p:nvGrpSpPr>
        <p:cNvPr id="1" name=""/>
        <p:cNvGrpSpPr/>
        <p:nvPr/>
      </p:nvGrpSpPr>
      <p:grpSpPr>
        <a:xfrm>
          <a:off x="0" y="0"/>
          <a:ext cx="0" cy="0"/>
          <a:chOff x="0" y="0"/>
          <a:chExt cx="0" cy="0"/>
        </a:xfrm>
      </p:grpSpPr>
      <p:sp>
        <p:nvSpPr>
          <p:cNvPr id="2" name="等腰三角形 6"/>
          <p:cNvSpPr/>
          <p:nvPr userDrawn="1"/>
        </p:nvSpPr>
        <p:spPr>
          <a:xfrm>
            <a:off x="0" y="0"/>
            <a:ext cx="12192000" cy="6858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rot="16200000" flipH="1">
            <a:off x="2667000" y="-2667000"/>
            <a:ext cx="6858000" cy="12192000"/>
          </a:xfrm>
          <a:prstGeom prst="parallelogram">
            <a:avLst>
              <a:gd name="adj" fmla="val 54128"/>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flipH="1">
            <a:off x="995289" y="-995291"/>
            <a:ext cx="6858004" cy="8848581"/>
          </a:xfrm>
          <a:custGeom>
            <a:avLst/>
            <a:gdLst>
              <a:gd name="connsiteX0" fmla="*/ 0 w 6858003"/>
              <a:gd name="connsiteY0" fmla="*/ 3777175 h 3777175"/>
              <a:gd name="connsiteX1" fmla="*/ 0 w 6858003"/>
              <a:gd name="connsiteY1" fmla="*/ 0 h 3777175"/>
              <a:gd name="connsiteX2" fmla="*/ 6858003 w 6858003"/>
              <a:gd name="connsiteY2" fmla="*/ 3777175 h 3777175"/>
              <a:gd name="connsiteX3" fmla="*/ 0 w 6858003"/>
              <a:gd name="connsiteY3" fmla="*/ 3777175 h 3777175"/>
              <a:gd name="connsiteX0-1" fmla="*/ 0 w 6829867"/>
              <a:gd name="connsiteY0-2" fmla="*/ 5486400 h 5486400"/>
              <a:gd name="connsiteX1-3" fmla="*/ 0 w 6829867"/>
              <a:gd name="connsiteY1-4" fmla="*/ 1709225 h 5486400"/>
              <a:gd name="connsiteX2-5" fmla="*/ 6829867 w 6829867"/>
              <a:gd name="connsiteY2-6" fmla="*/ 0 h 5486400"/>
              <a:gd name="connsiteX3-7" fmla="*/ 0 w 6829867"/>
              <a:gd name="connsiteY3-8" fmla="*/ 5486400 h 5486400"/>
              <a:gd name="connsiteX0-9" fmla="*/ 0 w 6815802"/>
              <a:gd name="connsiteY0-10" fmla="*/ 5458265 h 5458265"/>
              <a:gd name="connsiteX1-11" fmla="*/ 0 w 6815802"/>
              <a:gd name="connsiteY1-12" fmla="*/ 1681090 h 5458265"/>
              <a:gd name="connsiteX2-13" fmla="*/ 6815802 w 6815802"/>
              <a:gd name="connsiteY2-14" fmla="*/ 0 h 5458265"/>
              <a:gd name="connsiteX3-15" fmla="*/ 0 w 6815802"/>
              <a:gd name="connsiteY3-16" fmla="*/ 5458265 h 5458265"/>
            </a:gdLst>
            <a:ahLst/>
            <a:cxnLst>
              <a:cxn ang="0">
                <a:pos x="connsiteX0-1" y="connsiteY0-2"/>
              </a:cxn>
              <a:cxn ang="0">
                <a:pos x="connsiteX1-3" y="connsiteY1-4"/>
              </a:cxn>
              <a:cxn ang="0">
                <a:pos x="connsiteX2-5" y="connsiteY2-6"/>
              </a:cxn>
              <a:cxn ang="0">
                <a:pos x="connsiteX3-7" y="connsiteY3-8"/>
              </a:cxn>
            </a:cxnLst>
            <a:rect l="l" t="t" r="r" b="b"/>
            <a:pathLst>
              <a:path w="6815802" h="5458265">
                <a:moveTo>
                  <a:pt x="0" y="5458265"/>
                </a:moveTo>
                <a:lnTo>
                  <a:pt x="0" y="1681090"/>
                </a:lnTo>
                <a:lnTo>
                  <a:pt x="6815802" y="0"/>
                </a:lnTo>
                <a:lnTo>
                  <a:pt x="0" y="545826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剪去单角的矩形 2"/>
          <p:cNvSpPr/>
          <p:nvPr userDrawn="1"/>
        </p:nvSpPr>
        <p:spPr>
          <a:xfrm flipH="1">
            <a:off x="0" y="0"/>
            <a:ext cx="12191999" cy="6858000"/>
          </a:xfrm>
          <a:prstGeom prst="snip1Rect">
            <a:avLst>
              <a:gd name="adj" fmla="val 359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文本占位符 7"/>
          <p:cNvSpPr>
            <a:spLocks noGrp="1"/>
          </p:cNvSpPr>
          <p:nvPr>
            <p:ph type="body" sz="quarter" idx="10" hasCustomPrompt="1"/>
          </p:nvPr>
        </p:nvSpPr>
        <p:spPr>
          <a:xfrm>
            <a:off x="155036" y="125927"/>
            <a:ext cx="1181685" cy="1477791"/>
          </a:xfrm>
          <a:prstGeom prst="rect">
            <a:avLst/>
          </a:prstGeom>
        </p:spPr>
        <p:txBody>
          <a:bodyPr/>
          <a:lstStyle>
            <a:lvl1pPr marL="0" indent="0" algn="ctr">
              <a:buNone/>
              <a:defRPr sz="9600" b="1">
                <a:solidFill>
                  <a:schemeClr val="bg1"/>
                </a:solidFill>
              </a:defRPr>
            </a:lvl1pPr>
          </a:lstStyle>
          <a:p>
            <a:pPr lvl="0"/>
            <a:r>
              <a:rPr kumimoji="1" lang="en-US" altLang="zh-CN"/>
              <a:t>0</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2016</a:t>
            </a:r>
            <a:endParaRPr kumimoji="1" lang="zh-CN" altLang="en-US" dirty="0"/>
          </a:p>
        </p:txBody>
      </p:sp>
      <p:sp>
        <p:nvSpPr>
          <p:cNvPr id="3" name="文本占位符 2"/>
          <p:cNvSpPr>
            <a:spLocks noGrp="1"/>
          </p:cNvSpPr>
          <p:nvPr>
            <p:ph type="body" sz="quarter" idx="11"/>
          </p:nvPr>
        </p:nvSpPr>
        <p:spPr>
          <a:xfrm>
            <a:off x="2179641" y="3294188"/>
            <a:ext cx="3291717" cy="713343"/>
          </a:xfrm>
        </p:spPr>
        <p:txBody>
          <a:bodyPr/>
          <a:lstStyle/>
          <a:p>
            <a:r>
              <a:rPr kumimoji="1" lang="zh-CN" altLang="en-US" sz="1600" dirty="0"/>
              <a:t>陕西维尔尼斯健康科技有限公司</a:t>
            </a:r>
            <a:endParaRPr kumimoji="1" lang="en-US" altLang="zh-CN" sz="1600" dirty="0"/>
          </a:p>
          <a:p>
            <a:endParaRPr kumimoji="1" lang="zh-CN" altLang="en-US" sz="1600" dirty="0"/>
          </a:p>
        </p:txBody>
      </p:sp>
      <p:sp>
        <p:nvSpPr>
          <p:cNvPr id="4" name="文本占位符 3"/>
          <p:cNvSpPr>
            <a:spLocks noGrp="1"/>
          </p:cNvSpPr>
          <p:nvPr>
            <p:ph type="body" sz="quarter" idx="12"/>
          </p:nvPr>
        </p:nvSpPr>
        <p:spPr>
          <a:xfrm>
            <a:off x="5669460" y="1951207"/>
            <a:ext cx="4950800" cy="1477791"/>
          </a:xfrm>
        </p:spPr>
        <p:txBody>
          <a:bodyPr/>
          <a:lstStyle/>
          <a:p>
            <a:r>
              <a:rPr kumimoji="1" lang="zh-CN" altLang="en-US" dirty="0"/>
              <a:t>健康大数据平台商业计划书</a:t>
            </a:r>
          </a:p>
        </p:txBody>
      </p:sp>
      <p:sp>
        <p:nvSpPr>
          <p:cNvPr id="5" name="文本占位符 4"/>
          <p:cNvSpPr>
            <a:spLocks noGrp="1"/>
          </p:cNvSpPr>
          <p:nvPr>
            <p:ph type="body" sz="quarter" idx="13"/>
          </p:nvPr>
        </p:nvSpPr>
        <p:spPr>
          <a:xfrm>
            <a:off x="5669459" y="3428997"/>
            <a:ext cx="5316742" cy="1157069"/>
          </a:xfrm>
        </p:spPr>
        <p:txBody>
          <a:bodyPr/>
          <a:lstStyle/>
          <a:p>
            <a:r>
              <a:rPr kumimoji="1" lang="en-US" altLang="zh-CN" sz="2400" dirty="0"/>
              <a:t>Health big data platform  Business plan</a:t>
            </a:r>
            <a:endParaRPr kumimoji="1" lang="zh-CN" altLang="en-US" sz="2400" dirty="0"/>
          </a:p>
        </p:txBody>
      </p:sp>
      <p:cxnSp>
        <p:nvCxnSpPr>
          <p:cNvPr id="6" name="直接连接符 3"/>
          <p:cNvCxnSpPr/>
          <p:nvPr/>
        </p:nvCxnSpPr>
        <p:spPr>
          <a:xfrm>
            <a:off x="5471358" y="2080804"/>
            <a:ext cx="0" cy="17972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endParaRPr kumimoji="1" lang="zh-CN" altLang="en-US" dirty="0"/>
          </a:p>
        </p:txBody>
      </p:sp>
      <p:sp>
        <p:nvSpPr>
          <p:cNvPr id="5" name="文本占位符 4"/>
          <p:cNvSpPr>
            <a:spLocks noGrp="1"/>
          </p:cNvSpPr>
          <p:nvPr>
            <p:ph type="body" sz="quarter" idx="14"/>
          </p:nvPr>
        </p:nvSpPr>
        <p:spPr/>
        <p:txBody>
          <a:bodyPr/>
          <a:lstStyle/>
          <a:p>
            <a:r>
              <a:rPr kumimoji="1" lang="en-US" altLang="zh-CN" dirty="0"/>
              <a:t>02</a:t>
            </a:r>
            <a:endParaRPr kumimoji="1" lang="zh-CN" altLang="en-US" dirty="0"/>
          </a:p>
        </p:txBody>
      </p:sp>
      <p:sp>
        <p:nvSpPr>
          <p:cNvPr id="7" name="矩形 6"/>
          <p:cNvSpPr/>
          <p:nvPr/>
        </p:nvSpPr>
        <p:spPr>
          <a:xfrm>
            <a:off x="5782490" y="2828834"/>
            <a:ext cx="3877985" cy="1200329"/>
          </a:xfrm>
          <a:prstGeom prst="rect">
            <a:avLst/>
          </a:prstGeom>
        </p:spPr>
        <p:txBody>
          <a:bodyPr wrap="none">
            <a:spAutoFit/>
          </a:bodyPr>
          <a:lstStyle/>
          <a:p>
            <a:r>
              <a:rPr kumimoji="1" lang="zh-CN" altLang="en-US" sz="7200" dirty="0">
                <a:solidFill>
                  <a:schemeClr val="bg1"/>
                </a:solidFill>
              </a:rPr>
              <a:t>产品运营</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a:t>
            </a:r>
            <a:endParaRPr lang="zh-CN" altLang="en-US" dirty="0"/>
          </a:p>
        </p:txBody>
      </p:sp>
      <p:sp>
        <p:nvSpPr>
          <p:cNvPr id="3" name="矩形 2"/>
          <p:cNvSpPr/>
          <p:nvPr/>
        </p:nvSpPr>
        <p:spPr>
          <a:xfrm>
            <a:off x="4011180" y="604080"/>
            <a:ext cx="3877985" cy="1200329"/>
          </a:xfrm>
          <a:prstGeom prst="rect">
            <a:avLst/>
          </a:prstGeom>
        </p:spPr>
        <p:txBody>
          <a:bodyPr wrap="none">
            <a:spAutoFit/>
          </a:bodyPr>
          <a:lstStyle/>
          <a:p>
            <a:r>
              <a:rPr lang="zh-CN" altLang="en-US" sz="7200" dirty="0"/>
              <a:t>服务对象</a:t>
            </a:r>
          </a:p>
        </p:txBody>
      </p:sp>
      <p:grpSp>
        <p:nvGrpSpPr>
          <p:cNvPr id="4" name="组合 3"/>
          <p:cNvGrpSpPr/>
          <p:nvPr/>
        </p:nvGrpSpPr>
        <p:grpSpPr>
          <a:xfrm>
            <a:off x="4177344" y="1851537"/>
            <a:ext cx="1894567" cy="1694345"/>
            <a:chOff x="1486329" y="1944710"/>
            <a:chExt cx="1631847" cy="1393201"/>
          </a:xfrm>
        </p:grpSpPr>
        <p:sp>
          <p:nvSpPr>
            <p:cNvPr id="5" name="矩形 4"/>
            <p:cNvSpPr/>
            <p:nvPr/>
          </p:nvSpPr>
          <p:spPr>
            <a:xfrm>
              <a:off x="1494714" y="2878676"/>
              <a:ext cx="1623462" cy="459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75000"/>
                      <a:lumOff val="25000"/>
                    </a:schemeClr>
                  </a:solidFill>
                  <a:latin typeface="方正正纤黑简体" panose="02000000000000000000" pitchFamily="2" charset="-122"/>
                  <a:ea typeface="方正正纤黑简体" panose="02000000000000000000" pitchFamily="2" charset="-122"/>
                </a:rPr>
                <a:t>普通用户</a:t>
              </a:r>
            </a:p>
          </p:txBody>
        </p:sp>
        <p:grpSp>
          <p:nvGrpSpPr>
            <p:cNvPr id="6" name="组合 5"/>
            <p:cNvGrpSpPr/>
            <p:nvPr/>
          </p:nvGrpSpPr>
          <p:grpSpPr>
            <a:xfrm>
              <a:off x="1486329" y="1944710"/>
              <a:ext cx="820116" cy="951334"/>
              <a:chOff x="1444125" y="1685644"/>
              <a:chExt cx="820116" cy="951334"/>
            </a:xfrm>
          </p:grpSpPr>
          <p:grpSp>
            <p:nvGrpSpPr>
              <p:cNvPr id="7" name="组合 6"/>
              <p:cNvGrpSpPr/>
              <p:nvPr/>
            </p:nvGrpSpPr>
            <p:grpSpPr>
              <a:xfrm>
                <a:off x="1615174" y="1948788"/>
                <a:ext cx="475737" cy="412445"/>
                <a:chOff x="-1530214" y="1928610"/>
                <a:chExt cx="1801812" cy="1562100"/>
              </a:xfrm>
              <a:solidFill>
                <a:srgbClr val="71CFEB"/>
              </a:solidFill>
            </p:grpSpPr>
            <p:sp>
              <p:nvSpPr>
                <p:cNvPr id="9" name="Freeform 5"/>
                <p:cNvSpPr>
                  <a:spLocks noEditPoints="1"/>
                </p:cNvSpPr>
                <p:nvPr/>
              </p:nvSpPr>
              <p:spPr bwMode="auto">
                <a:xfrm>
                  <a:off x="-1530214" y="1957185"/>
                  <a:ext cx="681038" cy="1189038"/>
                </a:xfrm>
                <a:custGeom>
                  <a:avLst/>
                  <a:gdLst>
                    <a:gd name="T0" fmla="*/ 610 w 1018"/>
                    <a:gd name="T1" fmla="*/ 803 h 1776"/>
                    <a:gd name="T2" fmla="*/ 767 w 1018"/>
                    <a:gd name="T3" fmla="*/ 771 h 1776"/>
                    <a:gd name="T4" fmla="*/ 699 w 1018"/>
                    <a:gd name="T5" fmla="*/ 484 h 1776"/>
                    <a:gd name="T6" fmla="*/ 844 w 1018"/>
                    <a:gd name="T7" fmla="*/ 77 h 1776"/>
                    <a:gd name="T8" fmla="*/ 610 w 1018"/>
                    <a:gd name="T9" fmla="*/ 0 h 1776"/>
                    <a:gd name="T10" fmla="*/ 208 w 1018"/>
                    <a:gd name="T11" fmla="*/ 401 h 1776"/>
                    <a:gd name="T12" fmla="*/ 610 w 1018"/>
                    <a:gd name="T13" fmla="*/ 803 h 1776"/>
                    <a:gd name="T14" fmla="*/ 1010 w 1018"/>
                    <a:gd name="T15" fmla="*/ 1101 h 1776"/>
                    <a:gd name="T16" fmla="*/ 679 w 1018"/>
                    <a:gd name="T17" fmla="*/ 951 h 1776"/>
                    <a:gd name="T18" fmla="*/ 485 w 1018"/>
                    <a:gd name="T19" fmla="*/ 951 h 1776"/>
                    <a:gd name="T20" fmla="*/ 200 w 1018"/>
                    <a:gd name="T21" fmla="*/ 1093 h 1776"/>
                    <a:gd name="T22" fmla="*/ 23 w 1018"/>
                    <a:gd name="T23" fmla="*/ 1634 h 1776"/>
                    <a:gd name="T24" fmla="*/ 14 w 1018"/>
                    <a:gd name="T25" fmla="*/ 1672 h 1776"/>
                    <a:gd name="T26" fmla="*/ 95 w 1018"/>
                    <a:gd name="T27" fmla="*/ 1776 h 1776"/>
                    <a:gd name="T28" fmla="*/ 538 w 1018"/>
                    <a:gd name="T29" fmla="*/ 1776 h 1776"/>
                    <a:gd name="T30" fmla="*/ 709 w 1018"/>
                    <a:gd name="T31" fmla="*/ 1327 h 1776"/>
                    <a:gd name="T32" fmla="*/ 1018 w 1018"/>
                    <a:gd name="T33" fmla="*/ 1113 h 1776"/>
                    <a:gd name="T34" fmla="*/ 1010 w 1018"/>
                    <a:gd name="T35" fmla="*/ 1101 h 1776"/>
                    <a:gd name="T36" fmla="*/ 1010 w 1018"/>
                    <a:gd name="T37" fmla="*/ 1101 h 1776"/>
                    <a:gd name="T38" fmla="*/ 1010 w 1018"/>
                    <a:gd name="T39" fmla="*/ 1101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8" h="1776">
                      <a:moveTo>
                        <a:pt x="610" y="803"/>
                      </a:moveTo>
                      <a:cubicBezTo>
                        <a:pt x="665" y="803"/>
                        <a:pt x="718" y="791"/>
                        <a:pt x="767" y="771"/>
                      </a:cubicBezTo>
                      <a:cubicBezTo>
                        <a:pt x="724" y="684"/>
                        <a:pt x="699" y="587"/>
                        <a:pt x="699" y="484"/>
                      </a:cubicBezTo>
                      <a:cubicBezTo>
                        <a:pt x="699" y="330"/>
                        <a:pt x="754" y="188"/>
                        <a:pt x="844" y="77"/>
                      </a:cubicBezTo>
                      <a:cubicBezTo>
                        <a:pt x="778" y="29"/>
                        <a:pt x="698" y="0"/>
                        <a:pt x="610" y="0"/>
                      </a:cubicBezTo>
                      <a:cubicBezTo>
                        <a:pt x="388" y="0"/>
                        <a:pt x="208" y="180"/>
                        <a:pt x="208" y="401"/>
                      </a:cubicBezTo>
                      <a:cubicBezTo>
                        <a:pt x="208" y="623"/>
                        <a:pt x="388" y="803"/>
                        <a:pt x="610" y="803"/>
                      </a:cubicBezTo>
                      <a:close/>
                      <a:moveTo>
                        <a:pt x="1010" y="1101"/>
                      </a:moveTo>
                      <a:cubicBezTo>
                        <a:pt x="924" y="943"/>
                        <a:pt x="679" y="951"/>
                        <a:pt x="679" y="951"/>
                      </a:cubicBezTo>
                      <a:cubicBezTo>
                        <a:pt x="485" y="951"/>
                        <a:pt x="485" y="951"/>
                        <a:pt x="485" y="951"/>
                      </a:cubicBezTo>
                      <a:cubicBezTo>
                        <a:pt x="485" y="951"/>
                        <a:pt x="304" y="944"/>
                        <a:pt x="200" y="1093"/>
                      </a:cubicBezTo>
                      <a:cubicBezTo>
                        <a:pt x="145" y="1173"/>
                        <a:pt x="59" y="1480"/>
                        <a:pt x="23" y="1634"/>
                      </a:cubicBezTo>
                      <a:cubicBezTo>
                        <a:pt x="16" y="1658"/>
                        <a:pt x="14" y="1672"/>
                        <a:pt x="14" y="1672"/>
                      </a:cubicBezTo>
                      <a:cubicBezTo>
                        <a:pt x="0" y="1729"/>
                        <a:pt x="36" y="1776"/>
                        <a:pt x="95" y="1776"/>
                      </a:cubicBezTo>
                      <a:cubicBezTo>
                        <a:pt x="538" y="1776"/>
                        <a:pt x="538" y="1776"/>
                        <a:pt x="538" y="1776"/>
                      </a:cubicBezTo>
                      <a:cubicBezTo>
                        <a:pt x="587" y="1605"/>
                        <a:pt x="652" y="1409"/>
                        <a:pt x="709" y="1327"/>
                      </a:cubicBezTo>
                      <a:cubicBezTo>
                        <a:pt x="798" y="1198"/>
                        <a:pt x="920" y="1140"/>
                        <a:pt x="1018" y="1113"/>
                      </a:cubicBezTo>
                      <a:cubicBezTo>
                        <a:pt x="1016" y="1108"/>
                        <a:pt x="1013" y="1104"/>
                        <a:pt x="1010" y="1101"/>
                      </a:cubicBezTo>
                      <a:close/>
                      <a:moveTo>
                        <a:pt x="1010" y="1101"/>
                      </a:moveTo>
                      <a:cubicBezTo>
                        <a:pt x="1010" y="1101"/>
                        <a:pt x="1010" y="1101"/>
                        <a:pt x="1010" y="1101"/>
                      </a:cubicBezTo>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10" name="Freeform 6"/>
                <p:cNvSpPr>
                  <a:spLocks noEditPoints="1"/>
                </p:cNvSpPr>
                <p:nvPr/>
              </p:nvSpPr>
              <p:spPr bwMode="auto">
                <a:xfrm>
                  <a:off x="-423727" y="1957185"/>
                  <a:ext cx="695325" cy="1189038"/>
                </a:xfrm>
                <a:custGeom>
                  <a:avLst/>
                  <a:gdLst>
                    <a:gd name="T0" fmla="*/ 1023 w 1038"/>
                    <a:gd name="T1" fmla="*/ 1673 h 1776"/>
                    <a:gd name="T2" fmla="*/ 1019 w 1038"/>
                    <a:gd name="T3" fmla="*/ 1651 h 1776"/>
                    <a:gd name="T4" fmla="*/ 825 w 1038"/>
                    <a:gd name="T5" fmla="*/ 1101 h 1776"/>
                    <a:gd name="T6" fmla="*/ 494 w 1038"/>
                    <a:gd name="T7" fmla="*/ 951 h 1776"/>
                    <a:gd name="T8" fmla="*/ 300 w 1038"/>
                    <a:gd name="T9" fmla="*/ 951 h 1776"/>
                    <a:gd name="T10" fmla="*/ 15 w 1038"/>
                    <a:gd name="T11" fmla="*/ 1093 h 1776"/>
                    <a:gd name="T12" fmla="*/ 0 w 1038"/>
                    <a:gd name="T13" fmla="*/ 1118 h 1776"/>
                    <a:gd name="T14" fmla="*/ 315 w 1038"/>
                    <a:gd name="T15" fmla="*/ 1339 h 1776"/>
                    <a:gd name="T16" fmla="*/ 495 w 1038"/>
                    <a:gd name="T17" fmla="*/ 1776 h 1776"/>
                    <a:gd name="T18" fmla="*/ 944 w 1038"/>
                    <a:gd name="T19" fmla="*/ 1776 h 1776"/>
                    <a:gd name="T20" fmla="*/ 1023 w 1038"/>
                    <a:gd name="T21" fmla="*/ 1673 h 1776"/>
                    <a:gd name="T22" fmla="*/ 266 w 1038"/>
                    <a:gd name="T23" fmla="*/ 770 h 1776"/>
                    <a:gd name="T24" fmla="*/ 424 w 1038"/>
                    <a:gd name="T25" fmla="*/ 803 h 1776"/>
                    <a:gd name="T26" fmla="*/ 826 w 1038"/>
                    <a:gd name="T27" fmla="*/ 401 h 1776"/>
                    <a:gd name="T28" fmla="*/ 424 w 1038"/>
                    <a:gd name="T29" fmla="*/ 0 h 1776"/>
                    <a:gd name="T30" fmla="*/ 189 w 1038"/>
                    <a:gd name="T31" fmla="*/ 78 h 1776"/>
                    <a:gd name="T32" fmla="*/ 334 w 1038"/>
                    <a:gd name="T33" fmla="*/ 484 h 1776"/>
                    <a:gd name="T34" fmla="*/ 266 w 1038"/>
                    <a:gd name="T35" fmla="*/ 770 h 1776"/>
                    <a:gd name="T36" fmla="*/ 266 w 1038"/>
                    <a:gd name="T37" fmla="*/ 770 h 1776"/>
                    <a:gd name="T38" fmla="*/ 266 w 1038"/>
                    <a:gd name="T39" fmla="*/ 77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8" h="1776">
                      <a:moveTo>
                        <a:pt x="1023" y="1673"/>
                      </a:moveTo>
                      <a:cubicBezTo>
                        <a:pt x="1019" y="1651"/>
                        <a:pt x="1019" y="1651"/>
                        <a:pt x="1019" y="1651"/>
                      </a:cubicBezTo>
                      <a:cubicBezTo>
                        <a:pt x="986" y="1512"/>
                        <a:pt x="889" y="1181"/>
                        <a:pt x="825" y="1101"/>
                      </a:cubicBezTo>
                      <a:cubicBezTo>
                        <a:pt x="739" y="943"/>
                        <a:pt x="494" y="951"/>
                        <a:pt x="494" y="951"/>
                      </a:cubicBezTo>
                      <a:cubicBezTo>
                        <a:pt x="300" y="951"/>
                        <a:pt x="300" y="951"/>
                        <a:pt x="300" y="951"/>
                      </a:cubicBezTo>
                      <a:cubicBezTo>
                        <a:pt x="300" y="951"/>
                        <a:pt x="118" y="944"/>
                        <a:pt x="15" y="1093"/>
                      </a:cubicBezTo>
                      <a:cubicBezTo>
                        <a:pt x="10" y="1100"/>
                        <a:pt x="5" y="1109"/>
                        <a:pt x="0" y="1118"/>
                      </a:cubicBezTo>
                      <a:cubicBezTo>
                        <a:pt x="114" y="1149"/>
                        <a:pt x="241" y="1212"/>
                        <a:pt x="315" y="1339"/>
                      </a:cubicBezTo>
                      <a:cubicBezTo>
                        <a:pt x="375" y="1423"/>
                        <a:pt x="442" y="1608"/>
                        <a:pt x="495" y="1776"/>
                      </a:cubicBezTo>
                      <a:cubicBezTo>
                        <a:pt x="944" y="1776"/>
                        <a:pt x="944" y="1776"/>
                        <a:pt x="944" y="1776"/>
                      </a:cubicBezTo>
                      <a:cubicBezTo>
                        <a:pt x="1002" y="1776"/>
                        <a:pt x="1038" y="1730"/>
                        <a:pt x="1023" y="1673"/>
                      </a:cubicBezTo>
                      <a:close/>
                      <a:moveTo>
                        <a:pt x="266" y="770"/>
                      </a:moveTo>
                      <a:cubicBezTo>
                        <a:pt x="315" y="791"/>
                        <a:pt x="368" y="803"/>
                        <a:pt x="424" y="803"/>
                      </a:cubicBezTo>
                      <a:cubicBezTo>
                        <a:pt x="646" y="803"/>
                        <a:pt x="826" y="623"/>
                        <a:pt x="826" y="401"/>
                      </a:cubicBezTo>
                      <a:cubicBezTo>
                        <a:pt x="826" y="180"/>
                        <a:pt x="646" y="0"/>
                        <a:pt x="424" y="0"/>
                      </a:cubicBezTo>
                      <a:cubicBezTo>
                        <a:pt x="336" y="0"/>
                        <a:pt x="255" y="30"/>
                        <a:pt x="189" y="78"/>
                      </a:cubicBezTo>
                      <a:cubicBezTo>
                        <a:pt x="280" y="189"/>
                        <a:pt x="334" y="330"/>
                        <a:pt x="334" y="484"/>
                      </a:cubicBezTo>
                      <a:cubicBezTo>
                        <a:pt x="334" y="587"/>
                        <a:pt x="309" y="684"/>
                        <a:pt x="266" y="770"/>
                      </a:cubicBezTo>
                      <a:close/>
                      <a:moveTo>
                        <a:pt x="266" y="770"/>
                      </a:moveTo>
                      <a:cubicBezTo>
                        <a:pt x="266" y="770"/>
                        <a:pt x="266" y="770"/>
                        <a:pt x="266" y="770"/>
                      </a:cubicBezTo>
                    </a:path>
                  </a:pathLst>
                </a:custGeom>
                <a:grpFill/>
                <a:ln>
                  <a:solidFill>
                    <a:schemeClr val="bg1"/>
                  </a:solidFill>
                </a:ln>
              </p:spPr>
              <p:txBody>
                <a:bodyPr vert="horz" wrap="square" lIns="91440" tIns="45720" rIns="91440" bIns="45720" numCol="1" anchor="t" anchorCtr="0" compatLnSpc="1"/>
                <a:lstStyle/>
                <a:p>
                  <a:endParaRPr lang="zh-CN" altLang="en-US"/>
                </a:p>
              </p:txBody>
            </p:sp>
            <p:sp>
              <p:nvSpPr>
                <p:cNvPr id="11" name="Freeform 7"/>
                <p:cNvSpPr>
                  <a:spLocks noEditPoints="1"/>
                </p:cNvSpPr>
                <p:nvPr/>
              </p:nvSpPr>
              <p:spPr bwMode="auto">
                <a:xfrm>
                  <a:off x="-1166677" y="1928610"/>
                  <a:ext cx="1076325" cy="1562100"/>
                </a:xfrm>
                <a:custGeom>
                  <a:avLst/>
                  <a:gdLst>
                    <a:gd name="T0" fmla="*/ 802 w 1608"/>
                    <a:gd name="T1" fmla="*/ 1055 h 2334"/>
                    <a:gd name="T2" fmla="*/ 1329 w 1608"/>
                    <a:gd name="T3" fmla="*/ 527 h 2334"/>
                    <a:gd name="T4" fmla="*/ 802 w 1608"/>
                    <a:gd name="T5" fmla="*/ 0 h 2334"/>
                    <a:gd name="T6" fmla="*/ 274 w 1608"/>
                    <a:gd name="T7" fmla="*/ 527 h 2334"/>
                    <a:gd name="T8" fmla="*/ 802 w 1608"/>
                    <a:gd name="T9" fmla="*/ 1055 h 2334"/>
                    <a:gd name="T10" fmla="*/ 1588 w 1608"/>
                    <a:gd name="T11" fmla="*/ 2199 h 2334"/>
                    <a:gd name="T12" fmla="*/ 1583 w 1608"/>
                    <a:gd name="T13" fmla="*/ 2170 h 2334"/>
                    <a:gd name="T14" fmla="*/ 1328 w 1608"/>
                    <a:gd name="T15" fmla="*/ 1447 h 2334"/>
                    <a:gd name="T16" fmla="*/ 893 w 1608"/>
                    <a:gd name="T17" fmla="*/ 1249 h 2334"/>
                    <a:gd name="T18" fmla="*/ 637 w 1608"/>
                    <a:gd name="T19" fmla="*/ 1249 h 2334"/>
                    <a:gd name="T20" fmla="*/ 263 w 1608"/>
                    <a:gd name="T21" fmla="*/ 1437 h 2334"/>
                    <a:gd name="T22" fmla="*/ 30 w 1608"/>
                    <a:gd name="T23" fmla="*/ 2147 h 2334"/>
                    <a:gd name="T24" fmla="*/ 19 w 1608"/>
                    <a:gd name="T25" fmla="*/ 2198 h 2334"/>
                    <a:gd name="T26" fmla="*/ 125 w 1608"/>
                    <a:gd name="T27" fmla="*/ 2334 h 2334"/>
                    <a:gd name="T28" fmla="*/ 1484 w 1608"/>
                    <a:gd name="T29" fmla="*/ 2334 h 2334"/>
                    <a:gd name="T30" fmla="*/ 1588 w 1608"/>
                    <a:gd name="T31" fmla="*/ 2199 h 2334"/>
                    <a:gd name="T32" fmla="*/ 1588 w 1608"/>
                    <a:gd name="T33" fmla="*/ 2199 h 2334"/>
                    <a:gd name="T34" fmla="*/ 1588 w 1608"/>
                    <a:gd name="T35" fmla="*/ 2199 h 2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8" h="2334">
                      <a:moveTo>
                        <a:pt x="802" y="1055"/>
                      </a:moveTo>
                      <a:cubicBezTo>
                        <a:pt x="1093" y="1055"/>
                        <a:pt x="1329" y="819"/>
                        <a:pt x="1329" y="527"/>
                      </a:cubicBezTo>
                      <a:cubicBezTo>
                        <a:pt x="1329" y="236"/>
                        <a:pt x="1093" y="0"/>
                        <a:pt x="802" y="0"/>
                      </a:cubicBezTo>
                      <a:cubicBezTo>
                        <a:pt x="510" y="0"/>
                        <a:pt x="274" y="236"/>
                        <a:pt x="274" y="527"/>
                      </a:cubicBezTo>
                      <a:cubicBezTo>
                        <a:pt x="274" y="819"/>
                        <a:pt x="510" y="1055"/>
                        <a:pt x="802" y="1055"/>
                      </a:cubicBezTo>
                      <a:close/>
                      <a:moveTo>
                        <a:pt x="1588" y="2199"/>
                      </a:moveTo>
                      <a:cubicBezTo>
                        <a:pt x="1583" y="2170"/>
                        <a:pt x="1583" y="2170"/>
                        <a:pt x="1583" y="2170"/>
                      </a:cubicBezTo>
                      <a:cubicBezTo>
                        <a:pt x="1540" y="1987"/>
                        <a:pt x="1412" y="1552"/>
                        <a:pt x="1328" y="1447"/>
                      </a:cubicBezTo>
                      <a:cubicBezTo>
                        <a:pt x="1215" y="1240"/>
                        <a:pt x="893" y="1249"/>
                        <a:pt x="893" y="1249"/>
                      </a:cubicBezTo>
                      <a:cubicBezTo>
                        <a:pt x="637" y="1249"/>
                        <a:pt x="637" y="1249"/>
                        <a:pt x="637" y="1249"/>
                      </a:cubicBezTo>
                      <a:cubicBezTo>
                        <a:pt x="637" y="1249"/>
                        <a:pt x="399" y="1241"/>
                        <a:pt x="263" y="1437"/>
                      </a:cubicBezTo>
                      <a:cubicBezTo>
                        <a:pt x="190" y="1542"/>
                        <a:pt x="77" y="1945"/>
                        <a:pt x="30" y="2147"/>
                      </a:cubicBezTo>
                      <a:cubicBezTo>
                        <a:pt x="21" y="2179"/>
                        <a:pt x="19" y="2198"/>
                        <a:pt x="19" y="2198"/>
                      </a:cubicBezTo>
                      <a:cubicBezTo>
                        <a:pt x="0" y="2273"/>
                        <a:pt x="47" y="2334"/>
                        <a:pt x="125" y="2334"/>
                      </a:cubicBezTo>
                      <a:cubicBezTo>
                        <a:pt x="1484" y="2334"/>
                        <a:pt x="1484" y="2334"/>
                        <a:pt x="1484" y="2334"/>
                      </a:cubicBezTo>
                      <a:cubicBezTo>
                        <a:pt x="1561" y="2334"/>
                        <a:pt x="1608" y="2273"/>
                        <a:pt x="1588" y="2199"/>
                      </a:cubicBezTo>
                      <a:close/>
                      <a:moveTo>
                        <a:pt x="1588" y="2199"/>
                      </a:moveTo>
                      <a:cubicBezTo>
                        <a:pt x="1588" y="2199"/>
                        <a:pt x="1588" y="2199"/>
                        <a:pt x="1588" y="2199"/>
                      </a:cubicBezTo>
                    </a:path>
                  </a:pathLst>
                </a:custGeom>
                <a:grpFill/>
                <a:ln>
                  <a:solidFill>
                    <a:schemeClr val="bg1"/>
                  </a:solidFill>
                </a:ln>
              </p:spPr>
              <p:txBody>
                <a:bodyPr vert="horz" wrap="square" lIns="91440" tIns="45720" rIns="91440" bIns="45720" numCol="1" anchor="t" anchorCtr="0" compatLnSpc="1"/>
                <a:lstStyle/>
                <a:p>
                  <a:endParaRPr lang="zh-CN" altLang="en-US"/>
                </a:p>
              </p:txBody>
            </p:sp>
          </p:grpSp>
          <p:sp>
            <p:nvSpPr>
              <p:cNvPr id="8" name="六边形 7"/>
              <p:cNvSpPr/>
              <p:nvPr/>
            </p:nvSpPr>
            <p:spPr>
              <a:xfrm rot="16200000">
                <a:off x="1378516" y="1751253"/>
                <a:ext cx="951334" cy="820116"/>
              </a:xfrm>
              <a:prstGeom prst="hexagon">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4095307" y="3507508"/>
            <a:ext cx="1976604" cy="1664481"/>
            <a:chOff x="4124936" y="1878261"/>
            <a:chExt cx="1695497" cy="1390454"/>
          </a:xfrm>
        </p:grpSpPr>
        <p:sp>
          <p:nvSpPr>
            <p:cNvPr id="16" name="矩形 15"/>
            <p:cNvSpPr/>
            <p:nvPr/>
          </p:nvSpPr>
          <p:spPr>
            <a:xfrm>
              <a:off x="4124936" y="2890457"/>
              <a:ext cx="1695497" cy="378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75000"/>
                      <a:lumOff val="25000"/>
                    </a:schemeClr>
                  </a:solidFill>
                  <a:latin typeface="方正正纤黑简体" panose="02000000000000000000" pitchFamily="2" charset="-122"/>
                  <a:ea typeface="方正正纤黑简体" panose="02000000000000000000" pitchFamily="2" charset="-122"/>
                </a:rPr>
                <a:t>相关机构</a:t>
              </a:r>
            </a:p>
          </p:txBody>
        </p:sp>
        <p:grpSp>
          <p:nvGrpSpPr>
            <p:cNvPr id="17" name="组合 16"/>
            <p:cNvGrpSpPr/>
            <p:nvPr/>
          </p:nvGrpSpPr>
          <p:grpSpPr>
            <a:xfrm>
              <a:off x="4152566" y="1878261"/>
              <a:ext cx="820118" cy="951336"/>
              <a:chOff x="4110362" y="1619195"/>
              <a:chExt cx="820118" cy="951336"/>
            </a:xfrm>
          </p:grpSpPr>
          <p:grpSp>
            <p:nvGrpSpPr>
              <p:cNvPr id="18" name="组合 17"/>
              <p:cNvGrpSpPr/>
              <p:nvPr/>
            </p:nvGrpSpPr>
            <p:grpSpPr>
              <a:xfrm>
                <a:off x="4321903" y="1877222"/>
                <a:ext cx="428484" cy="472165"/>
                <a:chOff x="4768850" y="4814888"/>
                <a:chExt cx="654050" cy="720726"/>
              </a:xfrm>
              <a:solidFill>
                <a:srgbClr val="3BD5A9"/>
              </a:solidFill>
            </p:grpSpPr>
            <p:sp>
              <p:nvSpPr>
                <p:cNvPr id="20" name="Freeform 10"/>
                <p:cNvSpPr>
                  <a:spLocks noEditPoints="1"/>
                </p:cNvSpPr>
                <p:nvPr/>
              </p:nvSpPr>
              <p:spPr bwMode="auto">
                <a:xfrm>
                  <a:off x="4768850" y="4814888"/>
                  <a:ext cx="654050" cy="119063"/>
                </a:xfrm>
                <a:custGeom>
                  <a:avLst/>
                  <a:gdLst>
                    <a:gd name="T0" fmla="*/ 0 w 412"/>
                    <a:gd name="T1" fmla="*/ 0 h 75"/>
                    <a:gd name="T2" fmla="*/ 412 w 412"/>
                    <a:gd name="T3" fmla="*/ 0 h 75"/>
                    <a:gd name="T4" fmla="*/ 412 w 412"/>
                    <a:gd name="T5" fmla="*/ 75 h 75"/>
                    <a:gd name="T6" fmla="*/ 0 w 412"/>
                    <a:gd name="T7" fmla="*/ 75 h 75"/>
                    <a:gd name="T8" fmla="*/ 0 w 412"/>
                    <a:gd name="T9" fmla="*/ 0 h 75"/>
                    <a:gd name="T10" fmla="*/ 0 w 412"/>
                    <a:gd name="T11" fmla="*/ 0 h 75"/>
                    <a:gd name="T12" fmla="*/ 0 w 412"/>
                    <a:gd name="T13" fmla="*/ 0 h 75"/>
                    <a:gd name="T14" fmla="*/ 0 w 412"/>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75">
                      <a:moveTo>
                        <a:pt x="0" y="0"/>
                      </a:moveTo>
                      <a:lnTo>
                        <a:pt x="412" y="0"/>
                      </a:lnTo>
                      <a:lnTo>
                        <a:pt x="412" y="75"/>
                      </a:lnTo>
                      <a:lnTo>
                        <a:pt x="0" y="75"/>
                      </a:lnTo>
                      <a:lnTo>
                        <a:pt x="0" y="0"/>
                      </a:lnTo>
                      <a:lnTo>
                        <a:pt x="0" y="0"/>
                      </a:lnTo>
                      <a:close/>
                      <a:moveTo>
                        <a:pt x="0" y="0"/>
                      </a:move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4768850" y="4814888"/>
                  <a:ext cx="654050" cy="119063"/>
                </a:xfrm>
                <a:custGeom>
                  <a:avLst/>
                  <a:gdLst>
                    <a:gd name="T0" fmla="*/ 0 w 412"/>
                    <a:gd name="T1" fmla="*/ 0 h 75"/>
                    <a:gd name="T2" fmla="*/ 412 w 412"/>
                    <a:gd name="T3" fmla="*/ 0 h 75"/>
                    <a:gd name="T4" fmla="*/ 412 w 412"/>
                    <a:gd name="T5" fmla="*/ 75 h 75"/>
                    <a:gd name="T6" fmla="*/ 0 w 412"/>
                    <a:gd name="T7" fmla="*/ 75 h 75"/>
                    <a:gd name="T8" fmla="*/ 0 w 412"/>
                    <a:gd name="T9" fmla="*/ 0 h 75"/>
                    <a:gd name="T10" fmla="*/ 0 w 412"/>
                    <a:gd name="T11" fmla="*/ 0 h 75"/>
                    <a:gd name="T12" fmla="*/ 0 w 412"/>
                    <a:gd name="T13" fmla="*/ 0 h 75"/>
                    <a:gd name="T14" fmla="*/ 0 w 412"/>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75">
                      <a:moveTo>
                        <a:pt x="0" y="0"/>
                      </a:moveTo>
                      <a:lnTo>
                        <a:pt x="412" y="0"/>
                      </a:lnTo>
                      <a:lnTo>
                        <a:pt x="412" y="75"/>
                      </a:lnTo>
                      <a:lnTo>
                        <a:pt x="0" y="75"/>
                      </a:lnTo>
                      <a:lnTo>
                        <a:pt x="0" y="0"/>
                      </a:lnTo>
                      <a:lnTo>
                        <a:pt x="0" y="0"/>
                      </a:lnTo>
                      <a:moveTo>
                        <a:pt x="0" y="0"/>
                      </a:moveTo>
                      <a:lnTo>
                        <a:pt x="0" y="0"/>
                      </a:lnTo>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4776788" y="4959351"/>
                  <a:ext cx="636588" cy="146050"/>
                </a:xfrm>
                <a:custGeom>
                  <a:avLst/>
                  <a:gdLst>
                    <a:gd name="T0" fmla="*/ 1203 w 2407"/>
                    <a:gd name="T1" fmla="*/ 267 h 552"/>
                    <a:gd name="T2" fmla="*/ 1903 w 2407"/>
                    <a:gd name="T3" fmla="*/ 552 h 552"/>
                    <a:gd name="T4" fmla="*/ 2407 w 2407"/>
                    <a:gd name="T5" fmla="*/ 0 h 552"/>
                    <a:gd name="T6" fmla="*/ 0 w 2407"/>
                    <a:gd name="T7" fmla="*/ 0 h 552"/>
                    <a:gd name="T8" fmla="*/ 504 w 2407"/>
                    <a:gd name="T9" fmla="*/ 552 h 552"/>
                    <a:gd name="T10" fmla="*/ 1203 w 2407"/>
                    <a:gd name="T11" fmla="*/ 267 h 552"/>
                    <a:gd name="T12" fmla="*/ 1203 w 2407"/>
                    <a:gd name="T13" fmla="*/ 267 h 552"/>
                    <a:gd name="T14" fmla="*/ 1203 w 2407"/>
                    <a:gd name="T15" fmla="*/ 26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7" h="552">
                      <a:moveTo>
                        <a:pt x="1203" y="267"/>
                      </a:moveTo>
                      <a:cubicBezTo>
                        <a:pt x="1474" y="267"/>
                        <a:pt x="1720" y="375"/>
                        <a:pt x="1903" y="552"/>
                      </a:cubicBezTo>
                      <a:cubicBezTo>
                        <a:pt x="2407" y="0"/>
                        <a:pt x="2407" y="0"/>
                        <a:pt x="2407" y="0"/>
                      </a:cubicBezTo>
                      <a:cubicBezTo>
                        <a:pt x="0" y="0"/>
                        <a:pt x="0" y="0"/>
                        <a:pt x="0" y="0"/>
                      </a:cubicBezTo>
                      <a:cubicBezTo>
                        <a:pt x="504" y="552"/>
                        <a:pt x="504" y="552"/>
                        <a:pt x="504" y="552"/>
                      </a:cubicBezTo>
                      <a:cubicBezTo>
                        <a:pt x="686" y="375"/>
                        <a:pt x="933" y="267"/>
                        <a:pt x="1203" y="267"/>
                      </a:cubicBezTo>
                      <a:close/>
                      <a:moveTo>
                        <a:pt x="1203" y="267"/>
                      </a:moveTo>
                      <a:cubicBezTo>
                        <a:pt x="1203" y="267"/>
                        <a:pt x="1203" y="267"/>
                        <a:pt x="1203" y="267"/>
                      </a:cubicBezTo>
                    </a:path>
                  </a:pathLst>
                </a:custGeom>
                <a:grpFill/>
                <a:ln>
                  <a:noFill/>
                </a:ln>
              </p:spPr>
              <p:txBody>
                <a:bodyPr vert="horz" wrap="square" lIns="91440" tIns="45720" rIns="91440" bIns="45720" numCol="1" anchor="t" anchorCtr="0" compatLnSpc="1"/>
                <a:lstStyle/>
                <a:p>
                  <a:endParaRPr lang="zh-CN" altLang="en-US"/>
                </a:p>
              </p:txBody>
            </p:sp>
            <p:sp>
              <p:nvSpPr>
                <p:cNvPr id="23" name="Freeform 13"/>
                <p:cNvSpPr>
                  <a:spLocks noEditPoints="1"/>
                </p:cNvSpPr>
                <p:nvPr/>
              </p:nvSpPr>
              <p:spPr bwMode="auto">
                <a:xfrm>
                  <a:off x="4860925" y="5064126"/>
                  <a:ext cx="469900" cy="471488"/>
                </a:xfrm>
                <a:custGeom>
                  <a:avLst/>
                  <a:gdLst>
                    <a:gd name="T0" fmla="*/ 891 w 1783"/>
                    <a:gd name="T1" fmla="*/ 0 h 1784"/>
                    <a:gd name="T2" fmla="*/ 0 w 1783"/>
                    <a:gd name="T3" fmla="*/ 892 h 1784"/>
                    <a:gd name="T4" fmla="*/ 891 w 1783"/>
                    <a:gd name="T5" fmla="*/ 1784 h 1784"/>
                    <a:gd name="T6" fmla="*/ 1783 w 1783"/>
                    <a:gd name="T7" fmla="*/ 892 h 1784"/>
                    <a:gd name="T8" fmla="*/ 891 w 1783"/>
                    <a:gd name="T9" fmla="*/ 0 h 1784"/>
                    <a:gd name="T10" fmla="*/ 1239 w 1783"/>
                    <a:gd name="T11" fmla="*/ 1387 h 1784"/>
                    <a:gd name="T12" fmla="*/ 891 w 1783"/>
                    <a:gd name="T13" fmla="*/ 1204 h 1784"/>
                    <a:gd name="T14" fmla="*/ 544 w 1783"/>
                    <a:gd name="T15" fmla="*/ 1387 h 1784"/>
                    <a:gd name="T16" fmla="*/ 610 w 1783"/>
                    <a:gd name="T17" fmla="*/ 1000 h 1784"/>
                    <a:gd name="T18" fmla="*/ 329 w 1783"/>
                    <a:gd name="T19" fmla="*/ 726 h 1784"/>
                    <a:gd name="T20" fmla="*/ 718 w 1783"/>
                    <a:gd name="T21" fmla="*/ 669 h 1784"/>
                    <a:gd name="T22" fmla="*/ 891 w 1783"/>
                    <a:gd name="T23" fmla="*/ 317 h 1784"/>
                    <a:gd name="T24" fmla="*/ 1065 w 1783"/>
                    <a:gd name="T25" fmla="*/ 669 h 1784"/>
                    <a:gd name="T26" fmla="*/ 1454 w 1783"/>
                    <a:gd name="T27" fmla="*/ 726 h 1784"/>
                    <a:gd name="T28" fmla="*/ 1173 w 1783"/>
                    <a:gd name="T29" fmla="*/ 1000 h 1784"/>
                    <a:gd name="T30" fmla="*/ 1239 w 1783"/>
                    <a:gd name="T31" fmla="*/ 1387 h 1784"/>
                    <a:gd name="T32" fmla="*/ 1239 w 1783"/>
                    <a:gd name="T33" fmla="*/ 1387 h 1784"/>
                    <a:gd name="T34" fmla="*/ 1239 w 1783"/>
                    <a:gd name="T35" fmla="*/ 138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3" h="1784">
                      <a:moveTo>
                        <a:pt x="891" y="0"/>
                      </a:moveTo>
                      <a:cubicBezTo>
                        <a:pt x="399" y="0"/>
                        <a:pt x="0" y="400"/>
                        <a:pt x="0" y="892"/>
                      </a:cubicBezTo>
                      <a:cubicBezTo>
                        <a:pt x="0" y="1385"/>
                        <a:pt x="399" y="1784"/>
                        <a:pt x="891" y="1784"/>
                      </a:cubicBezTo>
                      <a:cubicBezTo>
                        <a:pt x="1384" y="1784"/>
                        <a:pt x="1783" y="1385"/>
                        <a:pt x="1783" y="892"/>
                      </a:cubicBezTo>
                      <a:cubicBezTo>
                        <a:pt x="1783" y="400"/>
                        <a:pt x="1384" y="0"/>
                        <a:pt x="891" y="0"/>
                      </a:cubicBezTo>
                      <a:close/>
                      <a:moveTo>
                        <a:pt x="1239" y="1387"/>
                      </a:moveTo>
                      <a:cubicBezTo>
                        <a:pt x="891" y="1204"/>
                        <a:pt x="891" y="1204"/>
                        <a:pt x="891" y="1204"/>
                      </a:cubicBezTo>
                      <a:cubicBezTo>
                        <a:pt x="544" y="1387"/>
                        <a:pt x="544" y="1387"/>
                        <a:pt x="544" y="1387"/>
                      </a:cubicBezTo>
                      <a:cubicBezTo>
                        <a:pt x="610" y="1000"/>
                        <a:pt x="610" y="1000"/>
                        <a:pt x="610" y="1000"/>
                      </a:cubicBezTo>
                      <a:cubicBezTo>
                        <a:pt x="329" y="726"/>
                        <a:pt x="329" y="726"/>
                        <a:pt x="329" y="726"/>
                      </a:cubicBezTo>
                      <a:cubicBezTo>
                        <a:pt x="718" y="669"/>
                        <a:pt x="718" y="669"/>
                        <a:pt x="718" y="669"/>
                      </a:cubicBezTo>
                      <a:cubicBezTo>
                        <a:pt x="891" y="317"/>
                        <a:pt x="891" y="317"/>
                        <a:pt x="891" y="317"/>
                      </a:cubicBezTo>
                      <a:cubicBezTo>
                        <a:pt x="1065" y="669"/>
                        <a:pt x="1065" y="669"/>
                        <a:pt x="1065" y="669"/>
                      </a:cubicBezTo>
                      <a:cubicBezTo>
                        <a:pt x="1454" y="726"/>
                        <a:pt x="1454" y="726"/>
                        <a:pt x="1454" y="726"/>
                      </a:cubicBezTo>
                      <a:cubicBezTo>
                        <a:pt x="1173" y="1000"/>
                        <a:pt x="1173" y="1000"/>
                        <a:pt x="1173" y="1000"/>
                      </a:cubicBezTo>
                      <a:cubicBezTo>
                        <a:pt x="1239" y="1387"/>
                        <a:pt x="1239" y="1387"/>
                        <a:pt x="1239" y="1387"/>
                      </a:cubicBezTo>
                      <a:close/>
                      <a:moveTo>
                        <a:pt x="1239" y="1387"/>
                      </a:moveTo>
                      <a:cubicBezTo>
                        <a:pt x="1239" y="1387"/>
                        <a:pt x="1239" y="1387"/>
                        <a:pt x="1239" y="1387"/>
                      </a:cubicBezTo>
                    </a:path>
                  </a:pathLst>
                </a:custGeom>
                <a:grpFill/>
                <a:ln>
                  <a:noFill/>
                </a:ln>
              </p:spPr>
              <p:txBody>
                <a:bodyPr vert="horz" wrap="square" lIns="91440" tIns="45720" rIns="91440" bIns="45720" numCol="1" anchor="t" anchorCtr="0" compatLnSpc="1"/>
                <a:lstStyle/>
                <a:p>
                  <a:endParaRPr lang="zh-CN" altLang="en-US"/>
                </a:p>
              </p:txBody>
            </p:sp>
          </p:grpSp>
          <p:sp>
            <p:nvSpPr>
              <p:cNvPr id="19" name="六边形 18"/>
              <p:cNvSpPr/>
              <p:nvPr/>
            </p:nvSpPr>
            <p:spPr>
              <a:xfrm rot="16200000">
                <a:off x="4044753" y="1684804"/>
                <a:ext cx="951336" cy="820118"/>
              </a:xfrm>
              <a:prstGeom prst="hexagon">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a:off x="4127518" y="5212476"/>
            <a:ext cx="1714434" cy="1636858"/>
            <a:chOff x="6874761" y="1896037"/>
            <a:chExt cx="1458483" cy="1426926"/>
          </a:xfrm>
        </p:grpSpPr>
        <p:sp>
          <p:nvSpPr>
            <p:cNvPr id="34" name="矩形 33"/>
            <p:cNvSpPr/>
            <p:nvPr/>
          </p:nvSpPr>
          <p:spPr>
            <a:xfrm>
              <a:off x="6874761" y="2903124"/>
              <a:ext cx="1458483" cy="419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75000"/>
                      <a:lumOff val="25000"/>
                    </a:schemeClr>
                  </a:solidFill>
                  <a:latin typeface="方正正纤黑简体" panose="02000000000000000000" pitchFamily="2" charset="-122"/>
                  <a:ea typeface="方正正纤黑简体" panose="02000000000000000000" pitchFamily="2" charset="-122"/>
                </a:rPr>
                <a:t>专业用户</a:t>
              </a:r>
            </a:p>
          </p:txBody>
        </p:sp>
        <p:sp>
          <p:nvSpPr>
            <p:cNvPr id="35" name="六边形 34"/>
            <p:cNvSpPr/>
            <p:nvPr/>
          </p:nvSpPr>
          <p:spPr>
            <a:xfrm rot="16200000">
              <a:off x="6834576" y="1961646"/>
              <a:ext cx="951335" cy="820117"/>
            </a:xfrm>
            <a:prstGeom prst="hexagon">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11"/>
          <p:cNvSpPr>
            <a:spLocks noEditPoints="1"/>
          </p:cNvSpPr>
          <p:nvPr/>
        </p:nvSpPr>
        <p:spPr bwMode="auto">
          <a:xfrm flipH="1">
            <a:off x="4411737" y="5461516"/>
            <a:ext cx="481204" cy="565669"/>
          </a:xfrm>
          <a:custGeom>
            <a:avLst/>
            <a:gdLst>
              <a:gd name="T0" fmla="*/ 398 w 2583"/>
              <a:gd name="T1" fmla="*/ 2077 h 3263"/>
              <a:gd name="T2" fmla="*/ 340 w 2583"/>
              <a:gd name="T3" fmla="*/ 2921 h 3263"/>
              <a:gd name="T4" fmla="*/ 867 w 2583"/>
              <a:gd name="T5" fmla="*/ 3094 h 3263"/>
              <a:gd name="T6" fmla="*/ 1698 w 2583"/>
              <a:gd name="T7" fmla="*/ 2338 h 3263"/>
              <a:gd name="T8" fmla="*/ 1700 w 2583"/>
              <a:gd name="T9" fmla="*/ 1828 h 3263"/>
              <a:gd name="T10" fmla="*/ 1060 w 2583"/>
              <a:gd name="T11" fmla="*/ 1132 h 3263"/>
              <a:gd name="T12" fmla="*/ 978 w 2583"/>
              <a:gd name="T13" fmla="*/ 173 h 3263"/>
              <a:gd name="T14" fmla="*/ 1071 w 2583"/>
              <a:gd name="T15" fmla="*/ 71 h 3263"/>
              <a:gd name="T16" fmla="*/ 1347 w 2583"/>
              <a:gd name="T17" fmla="*/ 56 h 3263"/>
              <a:gd name="T18" fmla="*/ 1601 w 2583"/>
              <a:gd name="T19" fmla="*/ 141 h 3263"/>
              <a:gd name="T20" fmla="*/ 1347 w 2583"/>
              <a:gd name="T21" fmla="*/ 226 h 3263"/>
              <a:gd name="T22" fmla="*/ 1139 w 2583"/>
              <a:gd name="T23" fmla="*/ 226 h 3263"/>
              <a:gd name="T24" fmla="*/ 1211 w 2583"/>
              <a:gd name="T25" fmla="*/ 938 h 3263"/>
              <a:gd name="T26" fmla="*/ 1776 w 2583"/>
              <a:gd name="T27" fmla="*/ 1309 h 3263"/>
              <a:gd name="T28" fmla="*/ 2341 w 2583"/>
              <a:gd name="T29" fmla="*/ 938 h 3263"/>
              <a:gd name="T30" fmla="*/ 2412 w 2583"/>
              <a:gd name="T31" fmla="*/ 226 h 3263"/>
              <a:gd name="T32" fmla="*/ 2204 w 2583"/>
              <a:gd name="T33" fmla="*/ 226 h 3263"/>
              <a:gd name="T34" fmla="*/ 1950 w 2583"/>
              <a:gd name="T35" fmla="*/ 141 h 3263"/>
              <a:gd name="T36" fmla="*/ 2204 w 2583"/>
              <a:gd name="T37" fmla="*/ 56 h 3263"/>
              <a:gd name="T38" fmla="*/ 2481 w 2583"/>
              <a:gd name="T39" fmla="*/ 71 h 3263"/>
              <a:gd name="T40" fmla="*/ 2573 w 2583"/>
              <a:gd name="T41" fmla="*/ 173 h 3263"/>
              <a:gd name="T42" fmla="*/ 2491 w 2583"/>
              <a:gd name="T43" fmla="*/ 1132 h 3263"/>
              <a:gd name="T44" fmla="*/ 1869 w 2583"/>
              <a:gd name="T45" fmla="*/ 1825 h 3263"/>
              <a:gd name="T46" fmla="*/ 1867 w 2583"/>
              <a:gd name="T47" fmla="*/ 2349 h 3263"/>
              <a:gd name="T48" fmla="*/ 867 w 2583"/>
              <a:gd name="T49" fmla="*/ 3263 h 3263"/>
              <a:gd name="T50" fmla="*/ 233 w 2583"/>
              <a:gd name="T51" fmla="*/ 3051 h 3263"/>
              <a:gd name="T52" fmla="*/ 271 w 2583"/>
              <a:gd name="T53" fmla="*/ 1966 h 3263"/>
              <a:gd name="T54" fmla="*/ 307 w 2583"/>
              <a:gd name="T55" fmla="*/ 1555 h 3263"/>
              <a:gd name="T56" fmla="*/ 307 w 2583"/>
              <a:gd name="T57" fmla="*/ 1104 h 3263"/>
              <a:gd name="T58" fmla="*/ 498 w 2583"/>
              <a:gd name="T59" fmla="*/ 1450 h 3263"/>
              <a:gd name="T60" fmla="*/ 1246 w 2583"/>
              <a:gd name="T61" fmla="*/ 1221 h 3263"/>
              <a:gd name="T62" fmla="*/ 1776 w 2583"/>
              <a:gd name="T63" fmla="*/ 1662 h 3263"/>
              <a:gd name="T64" fmla="*/ 2305 w 2583"/>
              <a:gd name="T65" fmla="*/ 1221 h 3263"/>
              <a:gd name="T66" fmla="*/ 1776 w 2583"/>
              <a:gd name="T67" fmla="*/ 1422 h 3263"/>
              <a:gd name="T68" fmla="*/ 1246 w 2583"/>
              <a:gd name="T69" fmla="*/ 1221 h 3263"/>
              <a:gd name="T70" fmla="*/ 2412 w 2583"/>
              <a:gd name="T71" fmla="*/ 225 h 3263"/>
              <a:gd name="T72" fmla="*/ 2412 w 2583"/>
              <a:gd name="T73" fmla="*/ 225 h 3263"/>
              <a:gd name="T74" fmla="*/ 1139 w 2583"/>
              <a:gd name="T75" fmla="*/ 225 h 3263"/>
              <a:gd name="T76" fmla="*/ 1139 w 2583"/>
              <a:gd name="T77" fmla="*/ 225 h 3263"/>
              <a:gd name="T78" fmla="*/ 1139 w 2583"/>
              <a:gd name="T79" fmla="*/ 225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83" h="3263">
                <a:moveTo>
                  <a:pt x="498" y="1450"/>
                </a:moveTo>
                <a:cubicBezTo>
                  <a:pt x="682" y="1754"/>
                  <a:pt x="555" y="1899"/>
                  <a:pt x="398" y="2077"/>
                </a:cubicBezTo>
                <a:cubicBezTo>
                  <a:pt x="293" y="2198"/>
                  <a:pt x="169" y="2338"/>
                  <a:pt x="169" y="2590"/>
                </a:cubicBezTo>
                <a:cubicBezTo>
                  <a:pt x="169" y="2720"/>
                  <a:pt x="236" y="2835"/>
                  <a:pt x="340" y="2921"/>
                </a:cubicBezTo>
                <a:cubicBezTo>
                  <a:pt x="458" y="3018"/>
                  <a:pt x="624" y="3080"/>
                  <a:pt x="801" y="3092"/>
                </a:cubicBezTo>
                <a:cubicBezTo>
                  <a:pt x="825" y="3093"/>
                  <a:pt x="847" y="3094"/>
                  <a:pt x="867" y="3094"/>
                </a:cubicBezTo>
                <a:cubicBezTo>
                  <a:pt x="1088" y="3094"/>
                  <a:pt x="1289" y="3021"/>
                  <a:pt x="1438" y="2889"/>
                </a:cubicBezTo>
                <a:cubicBezTo>
                  <a:pt x="1586" y="2759"/>
                  <a:pt x="1683" y="2570"/>
                  <a:pt x="1698" y="2338"/>
                </a:cubicBezTo>
                <a:cubicBezTo>
                  <a:pt x="1700" y="2315"/>
                  <a:pt x="1700" y="2294"/>
                  <a:pt x="1700" y="2274"/>
                </a:cubicBezTo>
                <a:cubicBezTo>
                  <a:pt x="1700" y="1828"/>
                  <a:pt x="1700" y="1828"/>
                  <a:pt x="1700" y="1828"/>
                </a:cubicBezTo>
                <a:cubicBezTo>
                  <a:pt x="1615" y="1819"/>
                  <a:pt x="1531" y="1794"/>
                  <a:pt x="1453" y="1754"/>
                </a:cubicBezTo>
                <a:cubicBezTo>
                  <a:pt x="1251" y="1650"/>
                  <a:pt x="1092" y="1442"/>
                  <a:pt x="1060" y="1132"/>
                </a:cubicBezTo>
                <a:cubicBezTo>
                  <a:pt x="971" y="243"/>
                  <a:pt x="971" y="243"/>
                  <a:pt x="971" y="243"/>
                </a:cubicBezTo>
                <a:cubicBezTo>
                  <a:pt x="969" y="218"/>
                  <a:pt x="971" y="195"/>
                  <a:pt x="978" y="173"/>
                </a:cubicBezTo>
                <a:cubicBezTo>
                  <a:pt x="985" y="151"/>
                  <a:pt x="997" y="131"/>
                  <a:pt x="1014" y="112"/>
                </a:cubicBezTo>
                <a:cubicBezTo>
                  <a:pt x="1030" y="94"/>
                  <a:pt x="1049" y="81"/>
                  <a:pt x="1071" y="71"/>
                </a:cubicBezTo>
                <a:cubicBezTo>
                  <a:pt x="1093" y="61"/>
                  <a:pt x="1116" y="56"/>
                  <a:pt x="1139" y="56"/>
                </a:cubicBezTo>
                <a:cubicBezTo>
                  <a:pt x="1347" y="56"/>
                  <a:pt x="1347" y="56"/>
                  <a:pt x="1347" y="56"/>
                </a:cubicBezTo>
                <a:cubicBezTo>
                  <a:pt x="1373" y="22"/>
                  <a:pt x="1414" y="0"/>
                  <a:pt x="1460" y="0"/>
                </a:cubicBezTo>
                <a:cubicBezTo>
                  <a:pt x="1538" y="0"/>
                  <a:pt x="1601" y="63"/>
                  <a:pt x="1601" y="141"/>
                </a:cubicBezTo>
                <a:cubicBezTo>
                  <a:pt x="1601" y="219"/>
                  <a:pt x="1538" y="282"/>
                  <a:pt x="1460" y="282"/>
                </a:cubicBezTo>
                <a:cubicBezTo>
                  <a:pt x="1414" y="282"/>
                  <a:pt x="1373" y="260"/>
                  <a:pt x="1347" y="226"/>
                </a:cubicBezTo>
                <a:cubicBezTo>
                  <a:pt x="1139" y="226"/>
                  <a:pt x="1139" y="226"/>
                  <a:pt x="1139" y="226"/>
                </a:cubicBezTo>
                <a:cubicBezTo>
                  <a:pt x="1139" y="226"/>
                  <a:pt x="1139" y="226"/>
                  <a:pt x="1139" y="226"/>
                </a:cubicBezTo>
                <a:cubicBezTo>
                  <a:pt x="1139" y="226"/>
                  <a:pt x="1139" y="226"/>
                  <a:pt x="1139" y="226"/>
                </a:cubicBezTo>
                <a:cubicBezTo>
                  <a:pt x="1211" y="938"/>
                  <a:pt x="1211" y="938"/>
                  <a:pt x="1211" y="938"/>
                </a:cubicBezTo>
                <a:cubicBezTo>
                  <a:pt x="1248" y="1087"/>
                  <a:pt x="1354" y="1191"/>
                  <a:pt x="1486" y="1250"/>
                </a:cubicBezTo>
                <a:cubicBezTo>
                  <a:pt x="1575" y="1290"/>
                  <a:pt x="1675" y="1309"/>
                  <a:pt x="1776" y="1309"/>
                </a:cubicBezTo>
                <a:cubicBezTo>
                  <a:pt x="1876" y="1309"/>
                  <a:pt x="1977" y="1290"/>
                  <a:pt x="2065" y="1250"/>
                </a:cubicBezTo>
                <a:cubicBezTo>
                  <a:pt x="2197" y="1191"/>
                  <a:pt x="2303" y="1087"/>
                  <a:pt x="2341" y="938"/>
                </a:cubicBezTo>
                <a:cubicBezTo>
                  <a:pt x="2412" y="226"/>
                  <a:pt x="2412" y="226"/>
                  <a:pt x="2412" y="226"/>
                </a:cubicBezTo>
                <a:cubicBezTo>
                  <a:pt x="2412" y="226"/>
                  <a:pt x="2412" y="226"/>
                  <a:pt x="2412" y="226"/>
                </a:cubicBezTo>
                <a:cubicBezTo>
                  <a:pt x="2412" y="226"/>
                  <a:pt x="2412" y="226"/>
                  <a:pt x="2412" y="226"/>
                </a:cubicBezTo>
                <a:cubicBezTo>
                  <a:pt x="2204" y="226"/>
                  <a:pt x="2204" y="226"/>
                  <a:pt x="2204" y="226"/>
                </a:cubicBezTo>
                <a:cubicBezTo>
                  <a:pt x="2178" y="260"/>
                  <a:pt x="2137" y="282"/>
                  <a:pt x="2091" y="282"/>
                </a:cubicBezTo>
                <a:cubicBezTo>
                  <a:pt x="2013" y="282"/>
                  <a:pt x="1950" y="219"/>
                  <a:pt x="1950" y="141"/>
                </a:cubicBezTo>
                <a:cubicBezTo>
                  <a:pt x="1950" y="63"/>
                  <a:pt x="2013" y="0"/>
                  <a:pt x="2091" y="0"/>
                </a:cubicBezTo>
                <a:cubicBezTo>
                  <a:pt x="2137" y="0"/>
                  <a:pt x="2178" y="22"/>
                  <a:pt x="2204" y="56"/>
                </a:cubicBezTo>
                <a:cubicBezTo>
                  <a:pt x="2412" y="56"/>
                  <a:pt x="2412" y="56"/>
                  <a:pt x="2412" y="56"/>
                </a:cubicBezTo>
                <a:cubicBezTo>
                  <a:pt x="2436" y="56"/>
                  <a:pt x="2459" y="61"/>
                  <a:pt x="2481" y="71"/>
                </a:cubicBezTo>
                <a:cubicBezTo>
                  <a:pt x="2502" y="81"/>
                  <a:pt x="2521" y="94"/>
                  <a:pt x="2537" y="112"/>
                </a:cubicBezTo>
                <a:cubicBezTo>
                  <a:pt x="2554" y="131"/>
                  <a:pt x="2566" y="151"/>
                  <a:pt x="2573" y="173"/>
                </a:cubicBezTo>
                <a:cubicBezTo>
                  <a:pt x="2580" y="195"/>
                  <a:pt x="2583" y="218"/>
                  <a:pt x="2580" y="243"/>
                </a:cubicBezTo>
                <a:cubicBezTo>
                  <a:pt x="2491" y="1132"/>
                  <a:pt x="2491" y="1132"/>
                  <a:pt x="2491" y="1132"/>
                </a:cubicBezTo>
                <a:cubicBezTo>
                  <a:pt x="2460" y="1442"/>
                  <a:pt x="2300" y="1650"/>
                  <a:pt x="2098" y="1754"/>
                </a:cubicBezTo>
                <a:cubicBezTo>
                  <a:pt x="2026" y="1791"/>
                  <a:pt x="1948" y="1815"/>
                  <a:pt x="1869" y="1825"/>
                </a:cubicBezTo>
                <a:cubicBezTo>
                  <a:pt x="1869" y="2274"/>
                  <a:pt x="1869" y="2274"/>
                  <a:pt x="1869" y="2274"/>
                </a:cubicBezTo>
                <a:cubicBezTo>
                  <a:pt x="1869" y="2301"/>
                  <a:pt x="1868" y="2326"/>
                  <a:pt x="1867" y="2349"/>
                </a:cubicBezTo>
                <a:cubicBezTo>
                  <a:pt x="1849" y="2629"/>
                  <a:pt x="1730" y="2857"/>
                  <a:pt x="1550" y="3016"/>
                </a:cubicBezTo>
                <a:cubicBezTo>
                  <a:pt x="1371" y="3175"/>
                  <a:pt x="1131" y="3263"/>
                  <a:pt x="867" y="3263"/>
                </a:cubicBezTo>
                <a:cubicBezTo>
                  <a:pt x="840" y="3263"/>
                  <a:pt x="815" y="3262"/>
                  <a:pt x="791" y="3260"/>
                </a:cubicBezTo>
                <a:cubicBezTo>
                  <a:pt x="579" y="3247"/>
                  <a:pt x="378" y="3171"/>
                  <a:pt x="233" y="3051"/>
                </a:cubicBezTo>
                <a:cubicBezTo>
                  <a:pt x="91" y="2934"/>
                  <a:pt x="1" y="2775"/>
                  <a:pt x="1" y="2590"/>
                </a:cubicBezTo>
                <a:cubicBezTo>
                  <a:pt x="0" y="2275"/>
                  <a:pt x="146" y="2109"/>
                  <a:pt x="271" y="1966"/>
                </a:cubicBezTo>
                <a:cubicBezTo>
                  <a:pt x="377" y="1846"/>
                  <a:pt x="463" y="1748"/>
                  <a:pt x="357" y="1550"/>
                </a:cubicBezTo>
                <a:cubicBezTo>
                  <a:pt x="341" y="1553"/>
                  <a:pt x="324" y="1555"/>
                  <a:pt x="307" y="1555"/>
                </a:cubicBezTo>
                <a:cubicBezTo>
                  <a:pt x="182" y="1555"/>
                  <a:pt x="81" y="1454"/>
                  <a:pt x="81" y="1329"/>
                </a:cubicBezTo>
                <a:cubicBezTo>
                  <a:pt x="81" y="1205"/>
                  <a:pt x="182" y="1104"/>
                  <a:pt x="307" y="1104"/>
                </a:cubicBezTo>
                <a:cubicBezTo>
                  <a:pt x="431" y="1104"/>
                  <a:pt x="533" y="1205"/>
                  <a:pt x="533" y="1329"/>
                </a:cubicBezTo>
                <a:cubicBezTo>
                  <a:pt x="533" y="1374"/>
                  <a:pt x="520" y="1415"/>
                  <a:pt x="498" y="1450"/>
                </a:cubicBezTo>
                <a:cubicBezTo>
                  <a:pt x="498" y="1450"/>
                  <a:pt x="498" y="1450"/>
                  <a:pt x="498" y="1450"/>
                </a:cubicBezTo>
                <a:close/>
                <a:moveTo>
                  <a:pt x="1246" y="1221"/>
                </a:moveTo>
                <a:cubicBezTo>
                  <a:pt x="1291" y="1409"/>
                  <a:pt x="1399" y="1536"/>
                  <a:pt x="1531" y="1604"/>
                </a:cubicBezTo>
                <a:cubicBezTo>
                  <a:pt x="1607" y="1643"/>
                  <a:pt x="1691" y="1662"/>
                  <a:pt x="1776" y="1662"/>
                </a:cubicBezTo>
                <a:cubicBezTo>
                  <a:pt x="1860" y="1662"/>
                  <a:pt x="1945" y="1643"/>
                  <a:pt x="2021" y="1604"/>
                </a:cubicBezTo>
                <a:cubicBezTo>
                  <a:pt x="2152" y="1536"/>
                  <a:pt x="2260" y="1409"/>
                  <a:pt x="2305" y="1221"/>
                </a:cubicBezTo>
                <a:cubicBezTo>
                  <a:pt x="2250" y="1277"/>
                  <a:pt x="2184" y="1321"/>
                  <a:pt x="2111" y="1353"/>
                </a:cubicBezTo>
                <a:cubicBezTo>
                  <a:pt x="2007" y="1399"/>
                  <a:pt x="1891" y="1422"/>
                  <a:pt x="1776" y="1422"/>
                </a:cubicBezTo>
                <a:cubicBezTo>
                  <a:pt x="1660" y="1422"/>
                  <a:pt x="1544" y="1399"/>
                  <a:pt x="1441" y="1353"/>
                </a:cubicBezTo>
                <a:cubicBezTo>
                  <a:pt x="1368" y="1321"/>
                  <a:pt x="1301" y="1277"/>
                  <a:pt x="1246" y="1221"/>
                </a:cubicBezTo>
                <a:cubicBezTo>
                  <a:pt x="1246" y="1221"/>
                  <a:pt x="1246" y="1221"/>
                  <a:pt x="1246" y="1221"/>
                </a:cubicBezTo>
                <a:close/>
                <a:moveTo>
                  <a:pt x="2412" y="225"/>
                </a:moveTo>
                <a:cubicBezTo>
                  <a:pt x="2412" y="225"/>
                  <a:pt x="2412" y="225"/>
                  <a:pt x="2412" y="225"/>
                </a:cubicBezTo>
                <a:cubicBezTo>
                  <a:pt x="2412" y="225"/>
                  <a:pt x="2413" y="225"/>
                  <a:pt x="2412" y="225"/>
                </a:cubicBezTo>
                <a:cubicBezTo>
                  <a:pt x="2412" y="225"/>
                  <a:pt x="2412" y="225"/>
                  <a:pt x="2412" y="225"/>
                </a:cubicBezTo>
                <a:close/>
                <a:moveTo>
                  <a:pt x="1139" y="225"/>
                </a:moveTo>
                <a:cubicBezTo>
                  <a:pt x="1139" y="225"/>
                  <a:pt x="1139" y="225"/>
                  <a:pt x="1139" y="225"/>
                </a:cubicBezTo>
                <a:cubicBezTo>
                  <a:pt x="1139" y="225"/>
                  <a:pt x="1139" y="225"/>
                  <a:pt x="1139" y="225"/>
                </a:cubicBezTo>
                <a:cubicBezTo>
                  <a:pt x="1139" y="225"/>
                  <a:pt x="1139" y="225"/>
                  <a:pt x="1139" y="225"/>
                </a:cubicBezTo>
                <a:close/>
                <a:moveTo>
                  <a:pt x="1139" y="225"/>
                </a:moveTo>
                <a:cubicBezTo>
                  <a:pt x="1139" y="225"/>
                  <a:pt x="1139" y="225"/>
                  <a:pt x="1139" y="225"/>
                </a:cubicBezTo>
              </a:path>
            </a:pathLst>
          </a:custGeom>
          <a:solidFill>
            <a:srgbClr val="71CFE1"/>
          </a:solidFill>
          <a:ln w="28575">
            <a:noFill/>
          </a:ln>
        </p:spPr>
        <p:txBody>
          <a:bodyPr vert="horz" wrap="square" lIns="91440" tIns="45720" rIns="91440" bIns="45720" numCol="1" anchor="t" anchorCtr="0" compatLnSpc="1"/>
          <a:lstStyle/>
          <a:p>
            <a:endParaRPr lang="zh-CN" altLang="en-US" sz="1200"/>
          </a:p>
        </p:txBody>
      </p:sp>
      <p:sp>
        <p:nvSpPr>
          <p:cNvPr id="25" name="文本框 24"/>
          <p:cNvSpPr txBox="1"/>
          <p:nvPr/>
        </p:nvSpPr>
        <p:spPr>
          <a:xfrm>
            <a:off x="5407534" y="1921946"/>
            <a:ext cx="4635090" cy="307777"/>
          </a:xfrm>
          <a:prstGeom prst="rect">
            <a:avLst/>
          </a:prstGeom>
          <a:noFill/>
        </p:spPr>
        <p:txBody>
          <a:bodyPr wrap="square" rtlCol="0">
            <a:spAutoFit/>
          </a:bodyPr>
          <a:lstStyle/>
          <a:p>
            <a:r>
              <a:rPr lang="zh-CN" altLang="en-US" sz="1400" dirty="0"/>
              <a:t>健康管理方案个性化定制、跟踪、管理服务。</a:t>
            </a:r>
          </a:p>
        </p:txBody>
      </p:sp>
      <p:sp>
        <p:nvSpPr>
          <p:cNvPr id="12" name="矩形 11"/>
          <p:cNvSpPr/>
          <p:nvPr/>
        </p:nvSpPr>
        <p:spPr>
          <a:xfrm>
            <a:off x="5407534" y="2303640"/>
            <a:ext cx="4134465" cy="307777"/>
          </a:xfrm>
          <a:prstGeom prst="rect">
            <a:avLst/>
          </a:prstGeom>
        </p:spPr>
        <p:txBody>
          <a:bodyPr wrap="none">
            <a:spAutoFit/>
          </a:bodyPr>
          <a:lstStyle/>
          <a:p>
            <a:r>
              <a:rPr lang="zh-CN" altLang="en-US" sz="1400" dirty="0"/>
              <a:t>健康医疗信息分类检索、查寻、获取、教育服务。</a:t>
            </a:r>
          </a:p>
        </p:txBody>
      </p:sp>
      <p:sp>
        <p:nvSpPr>
          <p:cNvPr id="13" name="矩形 12"/>
          <p:cNvSpPr/>
          <p:nvPr/>
        </p:nvSpPr>
        <p:spPr>
          <a:xfrm>
            <a:off x="5407534" y="2639172"/>
            <a:ext cx="2877711" cy="307777"/>
          </a:xfrm>
          <a:prstGeom prst="rect">
            <a:avLst/>
          </a:prstGeom>
        </p:spPr>
        <p:txBody>
          <a:bodyPr wrap="none">
            <a:spAutoFit/>
          </a:bodyPr>
          <a:lstStyle/>
          <a:p>
            <a:r>
              <a:rPr lang="zh-CN" altLang="en-US" sz="1400" dirty="0"/>
              <a:t>医患沟通，患患沟通、交流服务。</a:t>
            </a:r>
          </a:p>
        </p:txBody>
      </p:sp>
      <p:sp>
        <p:nvSpPr>
          <p:cNvPr id="14" name="矩形 13"/>
          <p:cNvSpPr/>
          <p:nvPr/>
        </p:nvSpPr>
        <p:spPr>
          <a:xfrm>
            <a:off x="5330223" y="3601392"/>
            <a:ext cx="2456122" cy="307777"/>
          </a:xfrm>
          <a:prstGeom prst="rect">
            <a:avLst/>
          </a:prstGeom>
        </p:spPr>
        <p:txBody>
          <a:bodyPr wrap="none">
            <a:spAutoFit/>
          </a:bodyPr>
          <a:lstStyle/>
          <a:p>
            <a:r>
              <a:rPr lang="zh-CN" altLang="en-US" sz="1400" dirty="0">
                <a:latin typeface="+mn-ea"/>
              </a:rPr>
              <a:t>相关机构</a:t>
            </a:r>
            <a:r>
              <a:rPr lang="en-US" altLang="zh-CN" sz="1400" dirty="0">
                <a:latin typeface="+mn-ea"/>
              </a:rPr>
              <a:t>HIS</a:t>
            </a:r>
            <a:r>
              <a:rPr lang="zh-CN" altLang="en-US" sz="1400" dirty="0">
                <a:latin typeface="+mn-ea"/>
              </a:rPr>
              <a:t>系统支持服务</a:t>
            </a:r>
            <a:r>
              <a:rPr lang="zh-CN" altLang="en-US" sz="1400" dirty="0"/>
              <a:t>。</a:t>
            </a:r>
          </a:p>
        </p:txBody>
      </p:sp>
      <p:sp>
        <p:nvSpPr>
          <p:cNvPr id="24" name="矩形 23"/>
          <p:cNvSpPr/>
          <p:nvPr/>
        </p:nvSpPr>
        <p:spPr>
          <a:xfrm>
            <a:off x="5330223" y="3966436"/>
            <a:ext cx="3236784" cy="307777"/>
          </a:xfrm>
          <a:prstGeom prst="rect">
            <a:avLst/>
          </a:prstGeom>
        </p:spPr>
        <p:txBody>
          <a:bodyPr wrap="none">
            <a:spAutoFit/>
          </a:bodyPr>
          <a:lstStyle/>
          <a:p>
            <a:r>
              <a:rPr lang="zh-CN" altLang="en-US" sz="1400" dirty="0"/>
              <a:t>病患治疗后科学康复跟踪、管理服务。</a:t>
            </a:r>
          </a:p>
        </p:txBody>
      </p:sp>
      <p:sp>
        <p:nvSpPr>
          <p:cNvPr id="26" name="矩形 25"/>
          <p:cNvSpPr/>
          <p:nvPr/>
        </p:nvSpPr>
        <p:spPr>
          <a:xfrm>
            <a:off x="5330223" y="4301968"/>
            <a:ext cx="3954929" cy="307777"/>
          </a:xfrm>
          <a:prstGeom prst="rect">
            <a:avLst/>
          </a:prstGeom>
        </p:spPr>
        <p:txBody>
          <a:bodyPr wrap="none">
            <a:spAutoFit/>
          </a:bodyPr>
          <a:lstStyle/>
          <a:p>
            <a:r>
              <a:rPr lang="zh-CN" altLang="en-US" sz="1400" dirty="0"/>
              <a:t>患者健康管理档案建立、跟踪、在线支持服务。</a:t>
            </a:r>
          </a:p>
        </p:txBody>
      </p:sp>
      <p:sp>
        <p:nvSpPr>
          <p:cNvPr id="27" name="矩形 26"/>
          <p:cNvSpPr/>
          <p:nvPr/>
        </p:nvSpPr>
        <p:spPr>
          <a:xfrm>
            <a:off x="5257675" y="5419761"/>
            <a:ext cx="4134465" cy="307777"/>
          </a:xfrm>
          <a:prstGeom prst="rect">
            <a:avLst/>
          </a:prstGeom>
        </p:spPr>
        <p:txBody>
          <a:bodyPr wrap="none">
            <a:spAutoFit/>
          </a:bodyPr>
          <a:lstStyle/>
          <a:p>
            <a:r>
              <a:rPr lang="zh-CN" altLang="en-US" sz="1400" dirty="0"/>
              <a:t>方案、病案查询获取，交流沟通以及学习再深造。</a:t>
            </a:r>
          </a:p>
        </p:txBody>
      </p:sp>
      <p:sp>
        <p:nvSpPr>
          <p:cNvPr id="28" name="矩形 27"/>
          <p:cNvSpPr/>
          <p:nvPr/>
        </p:nvSpPr>
        <p:spPr>
          <a:xfrm>
            <a:off x="5257675" y="5778321"/>
            <a:ext cx="2698175" cy="307777"/>
          </a:xfrm>
          <a:prstGeom prst="rect">
            <a:avLst/>
          </a:prstGeom>
        </p:spPr>
        <p:txBody>
          <a:bodyPr wrap="none">
            <a:spAutoFit/>
          </a:bodyPr>
          <a:lstStyle/>
          <a:p>
            <a:r>
              <a:rPr lang="zh-CN" altLang="en-US" sz="1400" dirty="0"/>
              <a:t>医患交流沟通、随动跟踪服务。</a:t>
            </a:r>
          </a:p>
        </p:txBody>
      </p:sp>
      <p:sp>
        <p:nvSpPr>
          <p:cNvPr id="29" name="矩形 28"/>
          <p:cNvSpPr/>
          <p:nvPr/>
        </p:nvSpPr>
        <p:spPr>
          <a:xfrm>
            <a:off x="5257675" y="6150053"/>
            <a:ext cx="1620957" cy="307777"/>
          </a:xfrm>
          <a:prstGeom prst="rect">
            <a:avLst/>
          </a:prstGeom>
        </p:spPr>
        <p:txBody>
          <a:bodyPr wrap="none">
            <a:spAutoFit/>
          </a:bodyPr>
          <a:lstStyle/>
          <a:p>
            <a:r>
              <a:rPr lang="zh-CN" altLang="en-US" sz="1400" dirty="0"/>
              <a:t>自身增值类服务。</a:t>
            </a:r>
            <a:endParaRPr lang="en-US" altLang="zh-CN"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a:t>
            </a:r>
            <a:endParaRPr kumimoji="1" lang="zh-CN" altLang="en-US" dirty="0"/>
          </a:p>
        </p:txBody>
      </p:sp>
      <p:sp>
        <p:nvSpPr>
          <p:cNvPr id="5" name="文本框 4"/>
          <p:cNvSpPr txBox="1"/>
          <p:nvPr/>
        </p:nvSpPr>
        <p:spPr>
          <a:xfrm>
            <a:off x="7537485" y="1711036"/>
            <a:ext cx="343852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点击此处添加标题</a:t>
            </a:r>
          </a:p>
        </p:txBody>
      </p:sp>
      <p:sp>
        <p:nvSpPr>
          <p:cNvPr id="6" name="文本框 5"/>
          <p:cNvSpPr txBox="1"/>
          <p:nvPr/>
        </p:nvSpPr>
        <p:spPr>
          <a:xfrm>
            <a:off x="7537485" y="2295811"/>
            <a:ext cx="343852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点击此处添加标题</a:t>
            </a:r>
          </a:p>
        </p:txBody>
      </p:sp>
      <p:cxnSp>
        <p:nvCxnSpPr>
          <p:cNvPr id="7" name="直接连接符 11"/>
          <p:cNvCxnSpPr/>
          <p:nvPr/>
        </p:nvCxnSpPr>
        <p:spPr>
          <a:xfrm>
            <a:off x="7637498" y="2863055"/>
            <a:ext cx="33004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7498" y="3077315"/>
            <a:ext cx="3494314" cy="1412678"/>
          </a:xfrm>
          <a:prstGeom prst="rect">
            <a:avLst/>
          </a:prstGeom>
          <a:noFill/>
        </p:spPr>
        <p:txBody>
          <a:bodyPr wrap="square" lIns="91424" tIns="45712" rIns="91424" bIns="45712" rtlCol="0">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100" dirty="0">
                <a:solidFill>
                  <a:schemeClr val="bg1"/>
                </a:solidFill>
                <a:latin typeface="微软雅黑" panose="020B0503020204020204" pitchFamily="34" charset="-122"/>
                <a:ea typeface="微软雅黑" panose="020B0503020204020204" pitchFamily="34" charset="-122"/>
              </a:rPr>
              <a:t>12</a:t>
            </a:r>
            <a:r>
              <a:rPr lang="zh-CN" altLang="en-US" sz="1100" dirty="0">
                <a:solidFill>
                  <a:schemeClr val="bg1"/>
                </a:solidFill>
                <a:latin typeface="微软雅黑" panose="020B0503020204020204" pitchFamily="34" charset="-122"/>
                <a:ea typeface="微软雅黑" panose="020B0503020204020204" pitchFamily="34" charset="-122"/>
              </a:rPr>
              <a:t>号字，</a:t>
            </a:r>
            <a:r>
              <a:rPr lang="en-US" altLang="zh-CN" sz="1100" dirty="0">
                <a:solidFill>
                  <a:schemeClr val="bg1"/>
                </a:solidFill>
                <a:latin typeface="微软雅黑" panose="020B0503020204020204" pitchFamily="34" charset="-122"/>
                <a:ea typeface="微软雅黑" panose="020B0503020204020204" pitchFamily="34" charset="-122"/>
              </a:rPr>
              <a:t>1.3</a:t>
            </a:r>
            <a:r>
              <a:rPr lang="zh-CN" altLang="en-US" sz="1100" dirty="0">
                <a:solidFill>
                  <a:schemeClr val="bg1"/>
                </a:solidFill>
                <a:latin typeface="微软雅黑" panose="020B0503020204020204" pitchFamily="34" charset="-122"/>
                <a:ea typeface="微软雅黑" panose="020B0503020204020204" pitchFamily="34" charset="-122"/>
              </a:rPr>
              <a:t>倍字间距。标题数字等都可以通过点击和重新输入进行更改，顶部“开始”面板中可以对字体、字号、颜色、行距等进行修改。建议正文</a:t>
            </a:r>
            <a:r>
              <a:rPr lang="en-US" altLang="zh-CN" sz="1100" dirty="0">
                <a:solidFill>
                  <a:schemeClr val="bg1"/>
                </a:solidFill>
                <a:latin typeface="微软雅黑" panose="020B0503020204020204" pitchFamily="34" charset="-122"/>
                <a:ea typeface="微软雅黑" panose="020B0503020204020204" pitchFamily="34" charset="-122"/>
              </a:rPr>
              <a:t>12</a:t>
            </a:r>
            <a:r>
              <a:rPr lang="zh-CN" altLang="en-US" sz="1100" dirty="0">
                <a:solidFill>
                  <a:schemeClr val="bg1"/>
                </a:solidFill>
                <a:latin typeface="微软雅黑" panose="020B0503020204020204" pitchFamily="34" charset="-122"/>
                <a:ea typeface="微软雅黑" panose="020B0503020204020204" pitchFamily="34" charset="-122"/>
              </a:rPr>
              <a:t>号字，</a:t>
            </a:r>
            <a:r>
              <a:rPr lang="en-US" altLang="zh-CN" sz="1100" dirty="0">
                <a:solidFill>
                  <a:schemeClr val="bg1"/>
                </a:solidFill>
                <a:latin typeface="微软雅黑" panose="020B0503020204020204" pitchFamily="34" charset="-122"/>
                <a:ea typeface="微软雅黑" panose="020B0503020204020204" pitchFamily="34" charset="-122"/>
              </a:rPr>
              <a:t>1.3</a:t>
            </a:r>
            <a:r>
              <a:rPr lang="zh-CN" altLang="en-US" sz="1100" dirty="0">
                <a:solidFill>
                  <a:schemeClr val="bg1"/>
                </a:solidFill>
                <a:latin typeface="微软雅黑" panose="020B0503020204020204" pitchFamily="34" charset="-122"/>
                <a:ea typeface="微软雅黑" panose="020B0503020204020204" pitchFamily="34" charset="-122"/>
              </a:rPr>
              <a:t>倍字间距。</a:t>
            </a:r>
            <a:endParaRPr kumimoji="1" lang="en-US" altLang="zh-CN" sz="1100" dirty="0">
              <a:solidFill>
                <a:schemeClr val="bg1"/>
              </a:solidFill>
              <a:latin typeface="微软雅黑" panose="020B0503020204020204" pitchFamily="34" charset="-122"/>
              <a:ea typeface="微软雅黑" panose="020B0503020204020204" pitchFamily="34" charset="-122"/>
              <a:cs typeface="Arial" panose="020B0604020202020204"/>
            </a:endParaRPr>
          </a:p>
        </p:txBody>
      </p:sp>
      <p:sp>
        <p:nvSpPr>
          <p:cNvPr id="3" name="矩形 2"/>
          <p:cNvSpPr/>
          <p:nvPr/>
        </p:nvSpPr>
        <p:spPr>
          <a:xfrm>
            <a:off x="1912854" y="81121"/>
            <a:ext cx="5724644" cy="1200329"/>
          </a:xfrm>
          <a:prstGeom prst="rect">
            <a:avLst/>
          </a:prstGeom>
        </p:spPr>
        <p:txBody>
          <a:bodyPr wrap="none">
            <a:spAutoFit/>
          </a:bodyPr>
          <a:lstStyle/>
          <a:p>
            <a:r>
              <a:rPr lang="zh-CN" altLang="en-US" sz="7200" kern="0" dirty="0">
                <a:latin typeface="微软雅黑" panose="020B0503020204020204" pitchFamily="34" charset="-122"/>
                <a:ea typeface="微软雅黑" panose="020B0503020204020204" pitchFamily="34" charset="-122"/>
                <a:cs typeface="+mn-ea"/>
                <a:sym typeface="+mn-lt"/>
              </a:rPr>
              <a:t>总体产品框架</a:t>
            </a:r>
            <a:endParaRPr lang="zh-CN" altLang="en-US" sz="7200" dirty="0"/>
          </a:p>
        </p:txBody>
      </p:sp>
      <p:sp>
        <p:nvSpPr>
          <p:cNvPr id="10" name="文本框 9"/>
          <p:cNvSpPr txBox="1"/>
          <p:nvPr/>
        </p:nvSpPr>
        <p:spPr>
          <a:xfrm>
            <a:off x="1272593" y="3160121"/>
            <a:ext cx="1088133" cy="492443"/>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用户云</a:t>
            </a:r>
          </a:p>
        </p:txBody>
      </p:sp>
      <p:sp>
        <p:nvSpPr>
          <p:cNvPr id="17" name="矩形 16"/>
          <p:cNvSpPr/>
          <p:nvPr/>
        </p:nvSpPr>
        <p:spPr>
          <a:xfrm>
            <a:off x="3452171" y="3192332"/>
            <a:ext cx="954107" cy="400110"/>
          </a:xfrm>
          <a:prstGeom prst="rect">
            <a:avLst/>
          </a:prstGeom>
        </p:spPr>
        <p:txBody>
          <a:bodyPr wrap="none">
            <a:spAutoFit/>
          </a:bodyPr>
          <a:lstStyle/>
          <a:p>
            <a:r>
              <a:rPr lang="zh-CN" altLang="en-US" sz="2000" dirty="0">
                <a:solidFill>
                  <a:schemeClr val="bg1"/>
                </a:solidFill>
              </a:rPr>
              <a:t>医生云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504" y="627544"/>
            <a:ext cx="9117496" cy="6230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a:t>
            </a:r>
            <a:endParaRPr lang="zh-CN" altLang="en-US" dirty="0"/>
          </a:p>
        </p:txBody>
      </p:sp>
      <p:sp>
        <p:nvSpPr>
          <p:cNvPr id="3" name="矩形 2"/>
          <p:cNvSpPr/>
          <p:nvPr/>
        </p:nvSpPr>
        <p:spPr>
          <a:xfrm>
            <a:off x="1807283" y="264657"/>
            <a:ext cx="3877985" cy="1200329"/>
          </a:xfrm>
          <a:prstGeom prst="rect">
            <a:avLst/>
          </a:prstGeom>
        </p:spPr>
        <p:txBody>
          <a:bodyPr wrap="none">
            <a:spAutoFit/>
          </a:bodyPr>
          <a:lstStyle/>
          <a:p>
            <a:r>
              <a:rPr lang="zh-CN" altLang="en-US" sz="7200" dirty="0"/>
              <a:t>数据流转</a:t>
            </a:r>
          </a:p>
        </p:txBody>
      </p:sp>
      <p:sp>
        <p:nvSpPr>
          <p:cNvPr id="4" name="椭圆 3"/>
          <p:cNvSpPr/>
          <p:nvPr/>
        </p:nvSpPr>
        <p:spPr>
          <a:xfrm>
            <a:off x="2192873" y="2643072"/>
            <a:ext cx="1392100" cy="13921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 </a:t>
            </a:r>
          </a:p>
        </p:txBody>
      </p:sp>
      <p:sp>
        <p:nvSpPr>
          <p:cNvPr id="5" name="椭圆 4"/>
          <p:cNvSpPr/>
          <p:nvPr/>
        </p:nvSpPr>
        <p:spPr>
          <a:xfrm>
            <a:off x="5964788" y="2573822"/>
            <a:ext cx="1392100" cy="13921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rPr>
              <a:t> </a:t>
            </a:r>
            <a:endParaRPr kumimoji="0" lang="en-US" altLang="zh-CN" sz="6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6" name="椭圆 5"/>
          <p:cNvSpPr/>
          <p:nvPr/>
        </p:nvSpPr>
        <p:spPr>
          <a:xfrm>
            <a:off x="2201127" y="5165277"/>
            <a:ext cx="1392100" cy="13921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 </a:t>
            </a:r>
          </a:p>
        </p:txBody>
      </p:sp>
      <p:sp>
        <p:nvSpPr>
          <p:cNvPr id="7" name="椭圆 6"/>
          <p:cNvSpPr/>
          <p:nvPr/>
        </p:nvSpPr>
        <p:spPr>
          <a:xfrm>
            <a:off x="8601541" y="1404545"/>
            <a:ext cx="1392100" cy="13921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 </a:t>
            </a:r>
          </a:p>
        </p:txBody>
      </p:sp>
      <p:sp>
        <p:nvSpPr>
          <p:cNvPr id="8" name="椭圆 7"/>
          <p:cNvSpPr/>
          <p:nvPr/>
        </p:nvSpPr>
        <p:spPr>
          <a:xfrm>
            <a:off x="4293168" y="4341405"/>
            <a:ext cx="1392100" cy="13921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 </a:t>
            </a:r>
          </a:p>
        </p:txBody>
      </p:sp>
      <p:cxnSp>
        <p:nvCxnSpPr>
          <p:cNvPr id="9" name="直接箭头连接符 8"/>
          <p:cNvCxnSpPr/>
          <p:nvPr/>
        </p:nvCxnSpPr>
        <p:spPr>
          <a:xfrm flipV="1">
            <a:off x="7197296" y="2297945"/>
            <a:ext cx="1428411" cy="652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559590" y="3177921"/>
            <a:ext cx="24051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H="1">
            <a:off x="3576928" y="3426414"/>
            <a:ext cx="238786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nvCxnSpPr>
        <p:spPr>
          <a:xfrm flipV="1">
            <a:off x="3107878" y="3975479"/>
            <a:ext cx="0" cy="1279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752941" y="3975479"/>
            <a:ext cx="0" cy="1198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3327405" y="3838171"/>
            <a:ext cx="1087010" cy="909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210978" y="3914585"/>
            <a:ext cx="1115902" cy="1122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392766" y="3078386"/>
            <a:ext cx="1072955" cy="492443"/>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用户云</a:t>
            </a:r>
          </a:p>
        </p:txBody>
      </p:sp>
      <p:sp>
        <p:nvSpPr>
          <p:cNvPr id="32" name="文本框 31"/>
          <p:cNvSpPr txBox="1"/>
          <p:nvPr/>
        </p:nvSpPr>
        <p:spPr>
          <a:xfrm>
            <a:off x="6190727" y="3019842"/>
            <a:ext cx="958468" cy="453457"/>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医生云</a:t>
            </a:r>
          </a:p>
        </p:txBody>
      </p:sp>
      <p:sp>
        <p:nvSpPr>
          <p:cNvPr id="34" name="文本框 33"/>
          <p:cNvSpPr txBox="1"/>
          <p:nvPr/>
        </p:nvSpPr>
        <p:spPr>
          <a:xfrm>
            <a:off x="2392766" y="5403749"/>
            <a:ext cx="1072955" cy="892552"/>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智能设  备云</a:t>
            </a:r>
          </a:p>
        </p:txBody>
      </p:sp>
      <p:sp>
        <p:nvSpPr>
          <p:cNvPr id="35" name="文本框 34"/>
          <p:cNvSpPr txBox="1"/>
          <p:nvPr/>
        </p:nvSpPr>
        <p:spPr>
          <a:xfrm>
            <a:off x="8830440" y="1850834"/>
            <a:ext cx="958467" cy="492443"/>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机构云</a:t>
            </a:r>
          </a:p>
        </p:txBody>
      </p:sp>
      <p:sp>
        <p:nvSpPr>
          <p:cNvPr id="36" name="文本框 35"/>
          <p:cNvSpPr txBox="1"/>
          <p:nvPr/>
        </p:nvSpPr>
        <p:spPr>
          <a:xfrm>
            <a:off x="4558990" y="4747745"/>
            <a:ext cx="1185290" cy="453457"/>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金融云</a:t>
            </a:r>
          </a:p>
        </p:txBody>
      </p:sp>
      <p:sp>
        <p:nvSpPr>
          <p:cNvPr id="37" name="矩形 36"/>
          <p:cNvSpPr/>
          <p:nvPr/>
        </p:nvSpPr>
        <p:spPr>
          <a:xfrm>
            <a:off x="4189825" y="2808589"/>
            <a:ext cx="1107996" cy="369332"/>
          </a:xfrm>
          <a:prstGeom prst="rect">
            <a:avLst/>
          </a:prstGeom>
        </p:spPr>
        <p:txBody>
          <a:bodyPr wrap="none">
            <a:spAutoFit/>
          </a:bodyPr>
          <a:lstStyle/>
          <a:p>
            <a:r>
              <a:rPr lang="zh-CN" altLang="en-US" dirty="0"/>
              <a:t>数据提供</a:t>
            </a:r>
          </a:p>
        </p:txBody>
      </p:sp>
      <p:sp>
        <p:nvSpPr>
          <p:cNvPr id="38" name="矩形 37"/>
          <p:cNvSpPr/>
          <p:nvPr/>
        </p:nvSpPr>
        <p:spPr>
          <a:xfrm>
            <a:off x="1647129" y="4347543"/>
            <a:ext cx="1107996" cy="369332"/>
          </a:xfrm>
          <a:prstGeom prst="rect">
            <a:avLst/>
          </a:prstGeom>
        </p:spPr>
        <p:txBody>
          <a:bodyPr wrap="none">
            <a:spAutoFit/>
          </a:bodyPr>
          <a:lstStyle/>
          <a:p>
            <a:r>
              <a:rPr lang="zh-CN" altLang="en-US" dirty="0"/>
              <a:t>数据来源</a:t>
            </a:r>
          </a:p>
        </p:txBody>
      </p:sp>
      <p:sp>
        <p:nvSpPr>
          <p:cNvPr id="39" name="矩形 38"/>
          <p:cNvSpPr/>
          <p:nvPr/>
        </p:nvSpPr>
        <p:spPr>
          <a:xfrm>
            <a:off x="4440951" y="4035172"/>
            <a:ext cx="1107996" cy="369332"/>
          </a:xfrm>
          <a:prstGeom prst="rect">
            <a:avLst/>
          </a:prstGeom>
        </p:spPr>
        <p:txBody>
          <a:bodyPr wrap="none">
            <a:spAutoFit/>
          </a:bodyPr>
          <a:lstStyle/>
          <a:p>
            <a:r>
              <a:rPr lang="zh-CN" altLang="en-US"/>
              <a:t>结算支持</a:t>
            </a:r>
            <a:endParaRPr lang="zh-CN" altLang="en-US" dirty="0"/>
          </a:p>
        </p:txBody>
      </p:sp>
      <p:sp>
        <p:nvSpPr>
          <p:cNvPr id="40" name="矩形 39"/>
          <p:cNvSpPr/>
          <p:nvPr/>
        </p:nvSpPr>
        <p:spPr>
          <a:xfrm>
            <a:off x="6801048" y="2066552"/>
            <a:ext cx="1800493" cy="369332"/>
          </a:xfrm>
          <a:prstGeom prst="rect">
            <a:avLst/>
          </a:prstGeom>
        </p:spPr>
        <p:txBody>
          <a:bodyPr wrap="none">
            <a:spAutoFit/>
          </a:bodyPr>
          <a:lstStyle/>
          <a:p>
            <a:r>
              <a:rPr lang="zh-CN" altLang="en-US"/>
              <a:t>数据分析、实施</a:t>
            </a:r>
            <a:endParaRPr lang="zh-CN" altLang="en-US" dirty="0"/>
          </a:p>
        </p:txBody>
      </p:sp>
      <p:sp>
        <p:nvSpPr>
          <p:cNvPr id="41" name="矩形 40"/>
          <p:cNvSpPr/>
          <p:nvPr/>
        </p:nvSpPr>
        <p:spPr>
          <a:xfrm>
            <a:off x="4219531" y="3364844"/>
            <a:ext cx="1107996" cy="369332"/>
          </a:xfrm>
          <a:prstGeom prst="rect">
            <a:avLst/>
          </a:prstGeom>
        </p:spPr>
        <p:txBody>
          <a:bodyPr wrap="none">
            <a:spAutoFit/>
          </a:bodyPr>
          <a:lstStyle/>
          <a:p>
            <a:r>
              <a:rPr lang="zh-CN" altLang="en-US" dirty="0"/>
              <a:t>方案指导</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80008" y="291220"/>
            <a:ext cx="3125192" cy="651315"/>
          </a:xfrm>
        </p:spPr>
        <p:txBody>
          <a:bodyPr/>
          <a:lstStyle/>
          <a:p>
            <a:r>
              <a:rPr kumimoji="1" lang="zh-CN" altLang="en-US" dirty="0"/>
              <a:t>服务模式</a:t>
            </a:r>
          </a:p>
        </p:txBody>
      </p:sp>
      <p:cxnSp>
        <p:nvCxnSpPr>
          <p:cNvPr id="3" name="直接连接符 7"/>
          <p:cNvCxnSpPr/>
          <p:nvPr/>
        </p:nvCxnSpPr>
        <p:spPr>
          <a:xfrm flipV="1">
            <a:off x="4088493" y="2588964"/>
            <a:ext cx="725878" cy="1123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9"/>
          <p:cNvCxnSpPr/>
          <p:nvPr/>
        </p:nvCxnSpPr>
        <p:spPr>
          <a:xfrm>
            <a:off x="6334125" y="2247441"/>
            <a:ext cx="1836688" cy="16435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11"/>
          <p:cNvCxnSpPr/>
          <p:nvPr/>
        </p:nvCxnSpPr>
        <p:spPr>
          <a:xfrm flipV="1">
            <a:off x="4660135" y="4617379"/>
            <a:ext cx="2677099" cy="1251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p:nvPr/>
        </p:nvGraphicFramePr>
        <p:xfrm>
          <a:off x="2166562" y="3387482"/>
          <a:ext cx="3340592" cy="22236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nvGraphicFramePr>
        <p:xfrm>
          <a:off x="7159851" y="3618863"/>
          <a:ext cx="2021924" cy="2183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p:cNvGraphicFramePr/>
          <p:nvPr/>
        </p:nvGraphicFramePr>
        <p:xfrm>
          <a:off x="3770698" y="633066"/>
          <a:ext cx="3389153" cy="2259436"/>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6783628" y="1455114"/>
            <a:ext cx="2906939" cy="830482"/>
          </a:xfrm>
          <a:prstGeom prst="rect">
            <a:avLst/>
          </a:prstGeom>
        </p:spPr>
        <p:txBody>
          <a:bodyPr wrap="square" lIns="68570" tIns="34289" rIns="68570" bIns="34289">
            <a:spAutoFit/>
          </a:bodyPr>
          <a:lstStyle/>
          <a:p>
            <a:pPr defTabSz="685165">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定制化追踪式方案服务</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685165">
              <a:lnSpc>
                <a:spcPct val="130000"/>
              </a:lnSpc>
            </a:pPr>
            <a:r>
              <a:rPr lang="en-US" altLang="zh-CN" sz="20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58526" y="3737030"/>
            <a:ext cx="2615731" cy="830482"/>
          </a:xfrm>
          <a:prstGeom prst="rect">
            <a:avLst/>
          </a:prstGeom>
        </p:spPr>
        <p:txBody>
          <a:bodyPr wrap="square" lIns="68570" tIns="34289" rIns="68570" bIns="34289">
            <a:spAutoFit/>
          </a:bodyPr>
          <a:lstStyle/>
          <a:p>
            <a:pPr algn="r" defTabSz="685165">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健康大数据分析指导预测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9181775" y="4245227"/>
            <a:ext cx="2394238" cy="869467"/>
          </a:xfrm>
          <a:prstGeom prst="rect">
            <a:avLst/>
          </a:prstGeom>
        </p:spPr>
        <p:txBody>
          <a:bodyPr wrap="square" lIns="68570" tIns="34289" rIns="68570" bIns="34289">
            <a:spAutoFit/>
          </a:bodyPr>
          <a:lstStyle/>
          <a:p>
            <a:pPr defTabSz="685165">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基于</a:t>
            </a:r>
            <a:r>
              <a:rPr lang="en-US" altLang="zh-CN" sz="2000" dirty="0">
                <a:solidFill>
                  <a:schemeClr val="bg1"/>
                </a:solidFill>
                <a:latin typeface="微软雅黑" panose="020B0503020204020204" pitchFamily="34" charset="-122"/>
                <a:ea typeface="微软雅黑" panose="020B0503020204020204" pitchFamily="34" charset="-122"/>
              </a:rPr>
              <a:t>LBS</a:t>
            </a:r>
            <a:r>
              <a:rPr lang="zh-CN" altLang="en-US" sz="2000" dirty="0">
                <a:solidFill>
                  <a:schemeClr val="bg1"/>
                </a:solidFill>
                <a:latin typeface="微软雅黑" panose="020B0503020204020204" pitchFamily="34" charset="-122"/>
                <a:ea typeface="微软雅黑" panose="020B0503020204020204" pitchFamily="34" charset="-122"/>
              </a:rPr>
              <a:t>系统就近健康服务</a:t>
            </a:r>
          </a:p>
        </p:txBody>
      </p:sp>
      <p:sp>
        <p:nvSpPr>
          <p:cNvPr id="18" name="文本框 17"/>
          <p:cNvSpPr txBox="1"/>
          <p:nvPr/>
        </p:nvSpPr>
        <p:spPr>
          <a:xfrm>
            <a:off x="3448567" y="3621313"/>
            <a:ext cx="903383" cy="1692771"/>
          </a:xfrm>
          <a:prstGeom prst="rect">
            <a:avLst/>
          </a:prstGeom>
          <a:noFill/>
        </p:spPr>
        <p:txBody>
          <a:bodyPr wrap="square" rtlCol="0">
            <a:spAutoFit/>
          </a:bodyPr>
          <a:lstStyle/>
          <a:p>
            <a:pPr>
              <a:lnSpc>
                <a:spcPct val="130000"/>
              </a:lnSpc>
              <a:spcBef>
                <a:spcPts val="600"/>
              </a:spcBef>
            </a:pPr>
            <a:r>
              <a:rPr lang="en-US" altLang="zh-CN" sz="8000" kern="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80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7787594" y="3848963"/>
            <a:ext cx="805563" cy="1536831"/>
          </a:xfrm>
          <a:prstGeom prst="rect">
            <a:avLst/>
          </a:prstGeom>
          <a:noFill/>
        </p:spPr>
        <p:txBody>
          <a:bodyPr wrap="square" rtlCol="0">
            <a:spAutoFit/>
          </a:bodyPr>
          <a:lstStyle/>
          <a:p>
            <a:pPr>
              <a:lnSpc>
                <a:spcPct val="130000"/>
              </a:lnSpc>
              <a:spcBef>
                <a:spcPts val="600"/>
              </a:spcBef>
            </a:pPr>
            <a:r>
              <a:rPr lang="en-US" altLang="zh-CN" sz="8000" kern="0"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80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5102742" y="829853"/>
            <a:ext cx="903383" cy="1676400"/>
          </a:xfrm>
          <a:prstGeom prst="rect">
            <a:avLst/>
          </a:prstGeom>
          <a:noFill/>
        </p:spPr>
        <p:txBody>
          <a:bodyPr wrap="square" rtlCol="0">
            <a:spAutoFit/>
          </a:bodyPr>
          <a:lstStyle/>
          <a:p>
            <a:pPr>
              <a:lnSpc>
                <a:spcPct val="130000"/>
              </a:lnSpc>
              <a:spcBef>
                <a:spcPts val="600"/>
              </a:spcBef>
            </a:pPr>
            <a:r>
              <a:rPr lang="en-US" sz="8000" kern="0" dirty="0">
                <a:solidFill>
                  <a:schemeClr val="bg1"/>
                </a:solidFill>
                <a:latin typeface="微软雅黑" panose="020B0503020204020204" pitchFamily="34" charset="-122"/>
                <a:ea typeface="微软雅黑" panose="020B0503020204020204" pitchFamily="34" charset="-122"/>
                <a:cs typeface="+mn-ea"/>
                <a:sym typeface="+mn-lt"/>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a:t>
            </a:r>
            <a:endParaRPr kumimoji="1" lang="zh-CN" altLang="en-US" dirty="0"/>
          </a:p>
        </p:txBody>
      </p:sp>
      <p:sp>
        <p:nvSpPr>
          <p:cNvPr id="52" name="矩形 51"/>
          <p:cNvSpPr/>
          <p:nvPr/>
        </p:nvSpPr>
        <p:spPr>
          <a:xfrm>
            <a:off x="3944620" y="5885659"/>
            <a:ext cx="7553087" cy="549379"/>
          </a:xfrm>
          <a:prstGeom prst="rect">
            <a:avLst/>
          </a:prstGeom>
        </p:spPr>
        <p:txBody>
          <a:bodyPr wrap="square" lIns="68570" tIns="34289" rIns="68570" bIns="34289">
            <a:spAutoFit/>
          </a:bodyPr>
          <a:lstStyle/>
          <a:p>
            <a:pPr defTabSz="6851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借助健康大数据平台中教育、检测、咨询、方案定制、健康保健类产品以及院后跟踪反馈等模块，为用户提供精致、高效、定制化的健康服务产品生态圈。</a:t>
            </a:r>
          </a:p>
        </p:txBody>
      </p:sp>
      <p:sp>
        <p:nvSpPr>
          <p:cNvPr id="3" name="矩形 2"/>
          <p:cNvSpPr/>
          <p:nvPr/>
        </p:nvSpPr>
        <p:spPr>
          <a:xfrm>
            <a:off x="4048959" y="506423"/>
            <a:ext cx="3877985" cy="1200329"/>
          </a:xfrm>
          <a:prstGeom prst="rect">
            <a:avLst/>
          </a:prstGeom>
        </p:spPr>
        <p:txBody>
          <a:bodyPr wrap="none">
            <a:spAutoFit/>
          </a:bodyPr>
          <a:lstStyle/>
          <a:p>
            <a:r>
              <a:rPr lang="zh-CN" altLang="en-US" sz="7200" dirty="0"/>
              <a:t>盈利模式</a:t>
            </a:r>
          </a:p>
        </p:txBody>
      </p:sp>
      <p:grpSp>
        <p:nvGrpSpPr>
          <p:cNvPr id="7" name="组合 6"/>
          <p:cNvGrpSpPr/>
          <p:nvPr/>
        </p:nvGrpSpPr>
        <p:grpSpPr>
          <a:xfrm>
            <a:off x="3162344" y="1956421"/>
            <a:ext cx="8763170" cy="3703390"/>
            <a:chOff x="3162344" y="1956421"/>
            <a:chExt cx="8763170" cy="3703390"/>
          </a:xfrm>
        </p:grpSpPr>
        <p:grpSp>
          <p:nvGrpSpPr>
            <p:cNvPr id="53" name="组合 52"/>
            <p:cNvGrpSpPr/>
            <p:nvPr/>
          </p:nvGrpSpPr>
          <p:grpSpPr>
            <a:xfrm>
              <a:off x="5408309" y="1956421"/>
              <a:ext cx="3954359" cy="3703390"/>
              <a:chOff x="2343047" y="1309778"/>
              <a:chExt cx="3954359" cy="3703390"/>
            </a:xfrm>
          </p:grpSpPr>
          <p:sp>
            <p:nvSpPr>
              <p:cNvPr id="54" name="椭圆 53"/>
              <p:cNvSpPr/>
              <p:nvPr/>
            </p:nvSpPr>
            <p:spPr>
              <a:xfrm>
                <a:off x="2343047" y="2537225"/>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004850" y="3763513"/>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378610" y="3733750"/>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055575" y="2564105"/>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388135" y="1327601"/>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047707" y="1327601"/>
                <a:ext cx="1241831" cy="124183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71922"/>
              <p:cNvSpPr/>
              <p:nvPr/>
            </p:nvSpPr>
            <p:spPr bwMode="auto">
              <a:xfrm>
                <a:off x="3095614" y="3809164"/>
                <a:ext cx="2406146" cy="1091836"/>
              </a:xfrm>
              <a:custGeom>
                <a:avLst/>
                <a:gdLst>
                  <a:gd name="T0" fmla="*/ 2222 w 2861"/>
                  <a:gd name="T1" fmla="*/ 1397 h 1397"/>
                  <a:gd name="T2" fmla="*/ 1752 w 2861"/>
                  <a:gd name="T3" fmla="*/ 1171 h 1397"/>
                  <a:gd name="T4" fmla="*/ 1433 w 2861"/>
                  <a:gd name="T5" fmla="*/ 1056 h 1397"/>
                  <a:gd name="T6" fmla="*/ 1109 w 2861"/>
                  <a:gd name="T7" fmla="*/ 1171 h 1397"/>
                  <a:gd name="T8" fmla="*/ 900 w 2861"/>
                  <a:gd name="T9" fmla="*/ 1336 h 1397"/>
                  <a:gd name="T10" fmla="*/ 639 w 2861"/>
                  <a:gd name="T11" fmla="*/ 1397 h 1397"/>
                  <a:gd name="T12" fmla="*/ 0 w 2861"/>
                  <a:gd name="T13" fmla="*/ 699 h 1397"/>
                  <a:gd name="T14" fmla="*/ 639 w 2861"/>
                  <a:gd name="T15" fmla="*/ 0 h 1397"/>
                  <a:gd name="T16" fmla="*/ 1109 w 2861"/>
                  <a:gd name="T17" fmla="*/ 226 h 1397"/>
                  <a:gd name="T18" fmla="*/ 1109 w 2861"/>
                  <a:gd name="T19" fmla="*/ 226 h 1397"/>
                  <a:gd name="T20" fmla="*/ 1438 w 2861"/>
                  <a:gd name="T21" fmla="*/ 339 h 1397"/>
                  <a:gd name="T22" fmla="*/ 1752 w 2861"/>
                  <a:gd name="T23" fmla="*/ 226 h 1397"/>
                  <a:gd name="T24" fmla="*/ 2222 w 2861"/>
                  <a:gd name="T25" fmla="*/ 0 h 1397"/>
                  <a:gd name="T26" fmla="*/ 2861 w 2861"/>
                  <a:gd name="T27" fmla="*/ 699 h 1397"/>
                  <a:gd name="T28" fmla="*/ 2222 w 2861"/>
                  <a:gd name="T29" fmla="*/ 1397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7">
                    <a:moveTo>
                      <a:pt x="2222" y="1397"/>
                    </a:moveTo>
                    <a:cubicBezTo>
                      <a:pt x="2048" y="1397"/>
                      <a:pt x="1881" y="1317"/>
                      <a:pt x="1752" y="1171"/>
                    </a:cubicBezTo>
                    <a:cubicBezTo>
                      <a:pt x="1688" y="1099"/>
                      <a:pt x="1569" y="1056"/>
                      <a:pt x="1433" y="1056"/>
                    </a:cubicBezTo>
                    <a:cubicBezTo>
                      <a:pt x="1294" y="1056"/>
                      <a:pt x="1170" y="1100"/>
                      <a:pt x="1109" y="1171"/>
                    </a:cubicBezTo>
                    <a:cubicBezTo>
                      <a:pt x="1049" y="1242"/>
                      <a:pt x="979" y="1297"/>
                      <a:pt x="900" y="1336"/>
                    </a:cubicBezTo>
                    <a:cubicBezTo>
                      <a:pt x="817" y="1377"/>
                      <a:pt x="729" y="1397"/>
                      <a:pt x="639" y="1397"/>
                    </a:cubicBezTo>
                    <a:cubicBezTo>
                      <a:pt x="286" y="1397"/>
                      <a:pt x="0" y="1084"/>
                      <a:pt x="0" y="699"/>
                    </a:cubicBezTo>
                    <a:cubicBezTo>
                      <a:pt x="0" y="313"/>
                      <a:pt x="286" y="0"/>
                      <a:pt x="639" y="0"/>
                    </a:cubicBezTo>
                    <a:cubicBezTo>
                      <a:pt x="817" y="0"/>
                      <a:pt x="988" y="82"/>
                      <a:pt x="1109" y="226"/>
                    </a:cubicBezTo>
                    <a:cubicBezTo>
                      <a:pt x="1109" y="226"/>
                      <a:pt x="1109" y="226"/>
                      <a:pt x="1109" y="226"/>
                    </a:cubicBezTo>
                    <a:cubicBezTo>
                      <a:pt x="1177" y="297"/>
                      <a:pt x="1299" y="339"/>
                      <a:pt x="1438" y="339"/>
                    </a:cubicBezTo>
                    <a:cubicBezTo>
                      <a:pt x="1576" y="339"/>
                      <a:pt x="1696" y="296"/>
                      <a:pt x="1752" y="226"/>
                    </a:cubicBezTo>
                    <a:cubicBezTo>
                      <a:pt x="1873" y="82"/>
                      <a:pt x="2044" y="0"/>
                      <a:pt x="2222" y="0"/>
                    </a:cubicBezTo>
                    <a:cubicBezTo>
                      <a:pt x="2575" y="0"/>
                      <a:pt x="2861" y="313"/>
                      <a:pt x="2861" y="699"/>
                    </a:cubicBezTo>
                    <a:cubicBezTo>
                      <a:pt x="2861" y="1084"/>
                      <a:pt x="2575" y="1397"/>
                      <a:pt x="2222" y="1397"/>
                    </a:cubicBezTo>
                    <a:close/>
                  </a:path>
                </a:pathLst>
              </a:custGeom>
              <a:solidFill>
                <a:srgbClr val="B7C8A5"/>
              </a:solidFill>
              <a:ln>
                <a:noFill/>
              </a:ln>
              <a:scene3d>
                <a:camera prst="orthographicFront"/>
                <a:lightRig rig="flat" dir="t"/>
              </a:scene3d>
              <a:sp3d/>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71929"/>
              <p:cNvSpPr/>
              <p:nvPr/>
            </p:nvSpPr>
            <p:spPr bwMode="auto">
              <a:xfrm>
                <a:off x="2347876" y="2524091"/>
                <a:ext cx="1896662" cy="2489077"/>
              </a:xfrm>
              <a:custGeom>
                <a:avLst/>
                <a:gdLst>
                  <a:gd name="T0" fmla="*/ 1283 w 2251"/>
                  <a:gd name="T1" fmla="*/ 448 h 3095"/>
                  <a:gd name="T2" fmla="*/ 1339 w 2251"/>
                  <a:gd name="T3" fmla="*/ 1007 h 3095"/>
                  <a:gd name="T4" fmla="*/ 1407 w 2251"/>
                  <a:gd name="T5" fmla="*/ 1366 h 3095"/>
                  <a:gd name="T6" fmla="*/ 1660 w 2251"/>
                  <a:gd name="T7" fmla="*/ 1616 h 3095"/>
                  <a:gd name="T8" fmla="*/ 1896 w 2251"/>
                  <a:gd name="T9" fmla="*/ 1731 h 3095"/>
                  <a:gd name="T10" fmla="*/ 2075 w 2251"/>
                  <a:gd name="T11" fmla="*/ 1948 h 3095"/>
                  <a:gd name="T12" fmla="*/ 1841 w 2251"/>
                  <a:gd name="T13" fmla="*/ 2903 h 3095"/>
                  <a:gd name="T14" fmla="*/ 968 w 2251"/>
                  <a:gd name="T15" fmla="*/ 2647 h 3095"/>
                  <a:gd name="T16" fmla="*/ 912 w 2251"/>
                  <a:gd name="T17" fmla="*/ 2088 h 3095"/>
                  <a:gd name="T18" fmla="*/ 912 w 2251"/>
                  <a:gd name="T19" fmla="*/ 2088 h 3095"/>
                  <a:gd name="T20" fmla="*/ 837 w 2251"/>
                  <a:gd name="T21" fmla="*/ 1720 h 3095"/>
                  <a:gd name="T22" fmla="*/ 590 w 2251"/>
                  <a:gd name="T23" fmla="*/ 1479 h 3095"/>
                  <a:gd name="T24" fmla="*/ 176 w 2251"/>
                  <a:gd name="T25" fmla="*/ 1147 h 3095"/>
                  <a:gd name="T26" fmla="*/ 410 w 2251"/>
                  <a:gd name="T27" fmla="*/ 192 h 3095"/>
                  <a:gd name="T28" fmla="*/ 1283 w 2251"/>
                  <a:gd name="T29" fmla="*/ 448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1" h="3095">
                    <a:moveTo>
                      <a:pt x="1283" y="448"/>
                    </a:moveTo>
                    <a:cubicBezTo>
                      <a:pt x="1370" y="613"/>
                      <a:pt x="1390" y="811"/>
                      <a:pt x="1339" y="1007"/>
                    </a:cubicBezTo>
                    <a:cubicBezTo>
                      <a:pt x="1314" y="1104"/>
                      <a:pt x="1339" y="1238"/>
                      <a:pt x="1407" y="1366"/>
                    </a:cubicBezTo>
                    <a:cubicBezTo>
                      <a:pt x="1477" y="1498"/>
                      <a:pt x="1574" y="1594"/>
                      <a:pt x="1660" y="1616"/>
                    </a:cubicBezTo>
                    <a:cubicBezTo>
                      <a:pt x="1746" y="1637"/>
                      <a:pt x="1825" y="1676"/>
                      <a:pt x="1896" y="1731"/>
                    </a:cubicBezTo>
                    <a:cubicBezTo>
                      <a:pt x="1969" y="1789"/>
                      <a:pt x="2029" y="1862"/>
                      <a:pt x="2075" y="1948"/>
                    </a:cubicBezTo>
                    <a:cubicBezTo>
                      <a:pt x="2251" y="2282"/>
                      <a:pt x="2146" y="2710"/>
                      <a:pt x="1841" y="2903"/>
                    </a:cubicBezTo>
                    <a:cubicBezTo>
                      <a:pt x="1536" y="3095"/>
                      <a:pt x="1144" y="2980"/>
                      <a:pt x="968" y="2647"/>
                    </a:cubicBezTo>
                    <a:cubicBezTo>
                      <a:pt x="879" y="2478"/>
                      <a:pt x="858" y="2274"/>
                      <a:pt x="912" y="2088"/>
                    </a:cubicBezTo>
                    <a:cubicBezTo>
                      <a:pt x="912" y="2088"/>
                      <a:pt x="912" y="2088"/>
                      <a:pt x="912" y="2088"/>
                    </a:cubicBezTo>
                    <a:cubicBezTo>
                      <a:pt x="934" y="1989"/>
                      <a:pt x="907" y="1851"/>
                      <a:pt x="837" y="1720"/>
                    </a:cubicBezTo>
                    <a:cubicBezTo>
                      <a:pt x="768" y="1589"/>
                      <a:pt x="674" y="1497"/>
                      <a:pt x="590" y="1479"/>
                    </a:cubicBezTo>
                    <a:cubicBezTo>
                      <a:pt x="416" y="1437"/>
                      <a:pt x="265" y="1316"/>
                      <a:pt x="176" y="1147"/>
                    </a:cubicBezTo>
                    <a:cubicBezTo>
                      <a:pt x="0" y="813"/>
                      <a:pt x="105" y="385"/>
                      <a:pt x="410" y="192"/>
                    </a:cubicBezTo>
                    <a:cubicBezTo>
                      <a:pt x="715" y="0"/>
                      <a:pt x="1107" y="114"/>
                      <a:pt x="1283" y="448"/>
                    </a:cubicBezTo>
                    <a:close/>
                  </a:path>
                </a:pathLst>
              </a:custGeom>
              <a:solidFill>
                <a:srgbClr val="13396C"/>
              </a:solidFill>
              <a:ln>
                <a:noFill/>
              </a:ln>
              <a:scene3d>
                <a:camera prst="orthographicFront"/>
                <a:lightRig rig="flat" dir="t"/>
              </a:scene3d>
              <a:sp3d/>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Freeform 71928"/>
              <p:cNvSpPr/>
              <p:nvPr/>
            </p:nvSpPr>
            <p:spPr bwMode="auto">
              <a:xfrm rot="7240418">
                <a:off x="2066002" y="2005067"/>
                <a:ext cx="2483084" cy="1092506"/>
              </a:xfrm>
              <a:custGeom>
                <a:avLst/>
                <a:gdLst>
                  <a:gd name="T0" fmla="*/ 2222 w 2861"/>
                  <a:gd name="T1" fmla="*/ 1398 h 1398"/>
                  <a:gd name="T2" fmla="*/ 1752 w 2861"/>
                  <a:gd name="T3" fmla="*/ 1172 h 1398"/>
                  <a:gd name="T4" fmla="*/ 1433 w 2861"/>
                  <a:gd name="T5" fmla="*/ 1056 h 1398"/>
                  <a:gd name="T6" fmla="*/ 1109 w 2861"/>
                  <a:gd name="T7" fmla="*/ 1172 h 1398"/>
                  <a:gd name="T8" fmla="*/ 900 w 2861"/>
                  <a:gd name="T9" fmla="*/ 1337 h 1398"/>
                  <a:gd name="T10" fmla="*/ 639 w 2861"/>
                  <a:gd name="T11" fmla="*/ 1398 h 1398"/>
                  <a:gd name="T12" fmla="*/ 0 w 2861"/>
                  <a:gd name="T13" fmla="*/ 699 h 1398"/>
                  <a:gd name="T14" fmla="*/ 639 w 2861"/>
                  <a:gd name="T15" fmla="*/ 0 h 1398"/>
                  <a:gd name="T16" fmla="*/ 1109 w 2861"/>
                  <a:gd name="T17" fmla="*/ 226 h 1398"/>
                  <a:gd name="T18" fmla="*/ 1109 w 2861"/>
                  <a:gd name="T19" fmla="*/ 227 h 1398"/>
                  <a:gd name="T20" fmla="*/ 1438 w 2861"/>
                  <a:gd name="T21" fmla="*/ 340 h 1398"/>
                  <a:gd name="T22" fmla="*/ 1752 w 2861"/>
                  <a:gd name="T23" fmla="*/ 226 h 1398"/>
                  <a:gd name="T24" fmla="*/ 2222 w 2861"/>
                  <a:gd name="T25" fmla="*/ 0 h 1398"/>
                  <a:gd name="T26" fmla="*/ 2861 w 2861"/>
                  <a:gd name="T27" fmla="*/ 699 h 1398"/>
                  <a:gd name="T28" fmla="*/ 2222 w 2861"/>
                  <a:gd name="T29" fmla="*/ 1398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8">
                    <a:moveTo>
                      <a:pt x="2222" y="1398"/>
                    </a:moveTo>
                    <a:cubicBezTo>
                      <a:pt x="2048" y="1398"/>
                      <a:pt x="1881" y="1317"/>
                      <a:pt x="1752" y="1172"/>
                    </a:cubicBezTo>
                    <a:cubicBezTo>
                      <a:pt x="1688" y="1099"/>
                      <a:pt x="1569" y="1056"/>
                      <a:pt x="1433" y="1056"/>
                    </a:cubicBezTo>
                    <a:cubicBezTo>
                      <a:pt x="1294" y="1056"/>
                      <a:pt x="1170" y="1100"/>
                      <a:pt x="1109" y="1172"/>
                    </a:cubicBezTo>
                    <a:cubicBezTo>
                      <a:pt x="1049" y="1242"/>
                      <a:pt x="979" y="1298"/>
                      <a:pt x="900" y="1337"/>
                    </a:cubicBezTo>
                    <a:cubicBezTo>
                      <a:pt x="817" y="1377"/>
                      <a:pt x="729" y="1398"/>
                      <a:pt x="639" y="1398"/>
                    </a:cubicBezTo>
                    <a:cubicBezTo>
                      <a:pt x="286" y="1398"/>
                      <a:pt x="0" y="1084"/>
                      <a:pt x="0" y="699"/>
                    </a:cubicBezTo>
                    <a:cubicBezTo>
                      <a:pt x="0" y="314"/>
                      <a:pt x="286" y="0"/>
                      <a:pt x="639" y="0"/>
                    </a:cubicBezTo>
                    <a:cubicBezTo>
                      <a:pt x="817" y="0"/>
                      <a:pt x="988" y="83"/>
                      <a:pt x="1109" y="226"/>
                    </a:cubicBezTo>
                    <a:cubicBezTo>
                      <a:pt x="1109" y="227"/>
                      <a:pt x="1109" y="227"/>
                      <a:pt x="1109" y="227"/>
                    </a:cubicBezTo>
                    <a:cubicBezTo>
                      <a:pt x="1177" y="297"/>
                      <a:pt x="1299" y="340"/>
                      <a:pt x="1438" y="340"/>
                    </a:cubicBezTo>
                    <a:cubicBezTo>
                      <a:pt x="1576" y="340"/>
                      <a:pt x="1696" y="296"/>
                      <a:pt x="1752" y="226"/>
                    </a:cubicBezTo>
                    <a:cubicBezTo>
                      <a:pt x="1873" y="83"/>
                      <a:pt x="2044" y="0"/>
                      <a:pt x="2222" y="0"/>
                    </a:cubicBezTo>
                    <a:cubicBezTo>
                      <a:pt x="2575" y="0"/>
                      <a:pt x="2861" y="314"/>
                      <a:pt x="2861" y="699"/>
                    </a:cubicBezTo>
                    <a:cubicBezTo>
                      <a:pt x="2861" y="1084"/>
                      <a:pt x="2575" y="1398"/>
                      <a:pt x="2222" y="1398"/>
                    </a:cubicBezTo>
                    <a:close/>
                  </a:path>
                </a:pathLst>
              </a:custGeom>
              <a:solidFill>
                <a:srgbClr val="F0D2AF"/>
              </a:solidFill>
              <a:ln>
                <a:noFill/>
              </a:ln>
              <a:scene3d>
                <a:camera prst="orthographicFront"/>
                <a:lightRig rig="flat" dir="t"/>
              </a:scene3d>
              <a:sp3d/>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Freeform 71922"/>
              <p:cNvSpPr/>
              <p:nvPr/>
            </p:nvSpPr>
            <p:spPr bwMode="auto">
              <a:xfrm>
                <a:off x="3132179" y="1402680"/>
                <a:ext cx="2405790" cy="1091675"/>
              </a:xfrm>
              <a:custGeom>
                <a:avLst/>
                <a:gdLst>
                  <a:gd name="T0" fmla="*/ 2222 w 2861"/>
                  <a:gd name="T1" fmla="*/ 1397 h 1397"/>
                  <a:gd name="T2" fmla="*/ 1752 w 2861"/>
                  <a:gd name="T3" fmla="*/ 1171 h 1397"/>
                  <a:gd name="T4" fmla="*/ 1433 w 2861"/>
                  <a:gd name="T5" fmla="*/ 1056 h 1397"/>
                  <a:gd name="T6" fmla="*/ 1109 w 2861"/>
                  <a:gd name="T7" fmla="*/ 1171 h 1397"/>
                  <a:gd name="T8" fmla="*/ 900 w 2861"/>
                  <a:gd name="T9" fmla="*/ 1336 h 1397"/>
                  <a:gd name="T10" fmla="*/ 639 w 2861"/>
                  <a:gd name="T11" fmla="*/ 1397 h 1397"/>
                  <a:gd name="T12" fmla="*/ 0 w 2861"/>
                  <a:gd name="T13" fmla="*/ 699 h 1397"/>
                  <a:gd name="T14" fmla="*/ 639 w 2861"/>
                  <a:gd name="T15" fmla="*/ 0 h 1397"/>
                  <a:gd name="T16" fmla="*/ 1109 w 2861"/>
                  <a:gd name="T17" fmla="*/ 226 h 1397"/>
                  <a:gd name="T18" fmla="*/ 1109 w 2861"/>
                  <a:gd name="T19" fmla="*/ 226 h 1397"/>
                  <a:gd name="T20" fmla="*/ 1438 w 2861"/>
                  <a:gd name="T21" fmla="*/ 339 h 1397"/>
                  <a:gd name="T22" fmla="*/ 1752 w 2861"/>
                  <a:gd name="T23" fmla="*/ 226 h 1397"/>
                  <a:gd name="T24" fmla="*/ 2222 w 2861"/>
                  <a:gd name="T25" fmla="*/ 0 h 1397"/>
                  <a:gd name="T26" fmla="*/ 2861 w 2861"/>
                  <a:gd name="T27" fmla="*/ 699 h 1397"/>
                  <a:gd name="T28" fmla="*/ 2222 w 2861"/>
                  <a:gd name="T29" fmla="*/ 1397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1" h="1397">
                    <a:moveTo>
                      <a:pt x="2222" y="1397"/>
                    </a:moveTo>
                    <a:cubicBezTo>
                      <a:pt x="2048" y="1397"/>
                      <a:pt x="1881" y="1317"/>
                      <a:pt x="1752" y="1171"/>
                    </a:cubicBezTo>
                    <a:cubicBezTo>
                      <a:pt x="1688" y="1099"/>
                      <a:pt x="1569" y="1056"/>
                      <a:pt x="1433" y="1056"/>
                    </a:cubicBezTo>
                    <a:cubicBezTo>
                      <a:pt x="1294" y="1056"/>
                      <a:pt x="1170" y="1100"/>
                      <a:pt x="1109" y="1171"/>
                    </a:cubicBezTo>
                    <a:cubicBezTo>
                      <a:pt x="1049" y="1242"/>
                      <a:pt x="979" y="1297"/>
                      <a:pt x="900" y="1336"/>
                    </a:cubicBezTo>
                    <a:cubicBezTo>
                      <a:pt x="817" y="1377"/>
                      <a:pt x="729" y="1397"/>
                      <a:pt x="639" y="1397"/>
                    </a:cubicBezTo>
                    <a:cubicBezTo>
                      <a:pt x="286" y="1397"/>
                      <a:pt x="0" y="1084"/>
                      <a:pt x="0" y="699"/>
                    </a:cubicBezTo>
                    <a:cubicBezTo>
                      <a:pt x="0" y="313"/>
                      <a:pt x="286" y="0"/>
                      <a:pt x="639" y="0"/>
                    </a:cubicBezTo>
                    <a:cubicBezTo>
                      <a:pt x="817" y="0"/>
                      <a:pt x="988" y="82"/>
                      <a:pt x="1109" y="226"/>
                    </a:cubicBezTo>
                    <a:cubicBezTo>
                      <a:pt x="1109" y="226"/>
                      <a:pt x="1109" y="226"/>
                      <a:pt x="1109" y="226"/>
                    </a:cubicBezTo>
                    <a:cubicBezTo>
                      <a:pt x="1177" y="297"/>
                      <a:pt x="1299" y="339"/>
                      <a:pt x="1438" y="339"/>
                    </a:cubicBezTo>
                    <a:cubicBezTo>
                      <a:pt x="1576" y="339"/>
                      <a:pt x="1696" y="296"/>
                      <a:pt x="1752" y="226"/>
                    </a:cubicBezTo>
                    <a:cubicBezTo>
                      <a:pt x="1873" y="82"/>
                      <a:pt x="2044" y="0"/>
                      <a:pt x="2222" y="0"/>
                    </a:cubicBezTo>
                    <a:cubicBezTo>
                      <a:pt x="2575" y="0"/>
                      <a:pt x="2861" y="313"/>
                      <a:pt x="2861" y="699"/>
                    </a:cubicBezTo>
                    <a:cubicBezTo>
                      <a:pt x="2861" y="1084"/>
                      <a:pt x="2575" y="1397"/>
                      <a:pt x="2222" y="1397"/>
                    </a:cubicBezTo>
                    <a:close/>
                  </a:path>
                </a:pathLst>
              </a:custGeom>
              <a:solidFill>
                <a:srgbClr val="D76739"/>
              </a:solidFill>
              <a:ln>
                <a:noFill/>
              </a:ln>
              <a:scene3d>
                <a:camera prst="orthographicFront"/>
                <a:lightRig rig="flat" dir="t"/>
              </a:scene3d>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Freeform 71924"/>
              <p:cNvSpPr/>
              <p:nvPr/>
            </p:nvSpPr>
            <p:spPr bwMode="auto">
              <a:xfrm>
                <a:off x="4413384" y="1324710"/>
                <a:ext cx="1870765" cy="2489077"/>
              </a:xfrm>
              <a:custGeom>
                <a:avLst/>
                <a:gdLst>
                  <a:gd name="T0" fmla="*/ 1283 w 2251"/>
                  <a:gd name="T1" fmla="*/ 449 h 3096"/>
                  <a:gd name="T2" fmla="*/ 1339 w 2251"/>
                  <a:gd name="T3" fmla="*/ 1007 h 3096"/>
                  <a:gd name="T4" fmla="*/ 1407 w 2251"/>
                  <a:gd name="T5" fmla="*/ 1367 h 3096"/>
                  <a:gd name="T6" fmla="*/ 1661 w 2251"/>
                  <a:gd name="T7" fmla="*/ 1616 h 3096"/>
                  <a:gd name="T8" fmla="*/ 1896 w 2251"/>
                  <a:gd name="T9" fmla="*/ 1732 h 3096"/>
                  <a:gd name="T10" fmla="*/ 2075 w 2251"/>
                  <a:gd name="T11" fmla="*/ 1949 h 3096"/>
                  <a:gd name="T12" fmla="*/ 1841 w 2251"/>
                  <a:gd name="T13" fmla="*/ 2903 h 3096"/>
                  <a:gd name="T14" fmla="*/ 968 w 2251"/>
                  <a:gd name="T15" fmla="*/ 2647 h 3096"/>
                  <a:gd name="T16" fmla="*/ 912 w 2251"/>
                  <a:gd name="T17" fmla="*/ 2089 h 3096"/>
                  <a:gd name="T18" fmla="*/ 912 w 2251"/>
                  <a:gd name="T19" fmla="*/ 2088 h 3096"/>
                  <a:gd name="T20" fmla="*/ 838 w 2251"/>
                  <a:gd name="T21" fmla="*/ 1721 h 3096"/>
                  <a:gd name="T22" fmla="*/ 590 w 2251"/>
                  <a:gd name="T23" fmla="*/ 1480 h 3096"/>
                  <a:gd name="T24" fmla="*/ 177 w 2251"/>
                  <a:gd name="T25" fmla="*/ 1147 h 3096"/>
                  <a:gd name="T26" fmla="*/ 410 w 2251"/>
                  <a:gd name="T27" fmla="*/ 193 h 3096"/>
                  <a:gd name="T28" fmla="*/ 1283 w 2251"/>
                  <a:gd name="T29" fmla="*/ 449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1" h="3096">
                    <a:moveTo>
                      <a:pt x="1283" y="449"/>
                    </a:moveTo>
                    <a:cubicBezTo>
                      <a:pt x="1370" y="613"/>
                      <a:pt x="1390" y="812"/>
                      <a:pt x="1339" y="1007"/>
                    </a:cubicBezTo>
                    <a:cubicBezTo>
                      <a:pt x="1314" y="1104"/>
                      <a:pt x="1340" y="1239"/>
                      <a:pt x="1407" y="1367"/>
                    </a:cubicBezTo>
                    <a:cubicBezTo>
                      <a:pt x="1477" y="1499"/>
                      <a:pt x="1574" y="1594"/>
                      <a:pt x="1661" y="1616"/>
                    </a:cubicBezTo>
                    <a:cubicBezTo>
                      <a:pt x="1746" y="1638"/>
                      <a:pt x="1826" y="1677"/>
                      <a:pt x="1896" y="1732"/>
                    </a:cubicBezTo>
                    <a:cubicBezTo>
                      <a:pt x="1969" y="1790"/>
                      <a:pt x="2029" y="1863"/>
                      <a:pt x="2075" y="1949"/>
                    </a:cubicBezTo>
                    <a:cubicBezTo>
                      <a:pt x="2251" y="2282"/>
                      <a:pt x="2146" y="2711"/>
                      <a:pt x="1841" y="2903"/>
                    </a:cubicBezTo>
                    <a:cubicBezTo>
                      <a:pt x="1536" y="3096"/>
                      <a:pt x="1145" y="2981"/>
                      <a:pt x="968" y="2647"/>
                    </a:cubicBezTo>
                    <a:cubicBezTo>
                      <a:pt x="879" y="2479"/>
                      <a:pt x="859" y="2275"/>
                      <a:pt x="912" y="2089"/>
                    </a:cubicBezTo>
                    <a:cubicBezTo>
                      <a:pt x="912" y="2088"/>
                      <a:pt x="912" y="2088"/>
                      <a:pt x="912" y="2088"/>
                    </a:cubicBezTo>
                    <a:cubicBezTo>
                      <a:pt x="935" y="1989"/>
                      <a:pt x="907" y="1852"/>
                      <a:pt x="838" y="1721"/>
                    </a:cubicBezTo>
                    <a:cubicBezTo>
                      <a:pt x="769" y="1590"/>
                      <a:pt x="674" y="1498"/>
                      <a:pt x="590" y="1480"/>
                    </a:cubicBezTo>
                    <a:cubicBezTo>
                      <a:pt x="417" y="1437"/>
                      <a:pt x="266" y="1316"/>
                      <a:pt x="177" y="1147"/>
                    </a:cubicBezTo>
                    <a:cubicBezTo>
                      <a:pt x="0" y="814"/>
                      <a:pt x="105" y="386"/>
                      <a:pt x="410" y="193"/>
                    </a:cubicBezTo>
                    <a:cubicBezTo>
                      <a:pt x="715" y="0"/>
                      <a:pt x="1107" y="115"/>
                      <a:pt x="1283" y="449"/>
                    </a:cubicBezTo>
                    <a:close/>
                  </a:path>
                </a:pathLst>
              </a:custGeom>
              <a:solidFill>
                <a:srgbClr val="B7C8A5"/>
              </a:solidFill>
              <a:ln>
                <a:noFill/>
              </a:ln>
              <a:scene3d>
                <a:camera prst="orthographicFront"/>
                <a:lightRig rig="flat" dir="t"/>
              </a:scene3d>
              <a:sp3d>
                <a:bevelB/>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Freeform 71926"/>
              <p:cNvSpPr/>
              <p:nvPr/>
            </p:nvSpPr>
            <p:spPr bwMode="auto">
              <a:xfrm>
                <a:off x="4413160" y="2557960"/>
                <a:ext cx="1865014" cy="2411107"/>
              </a:xfrm>
              <a:custGeom>
                <a:avLst/>
                <a:gdLst>
                  <a:gd name="T0" fmla="*/ 968 w 2250"/>
                  <a:gd name="T1" fmla="*/ 448 h 3096"/>
                  <a:gd name="T2" fmla="*/ 912 w 2250"/>
                  <a:gd name="T3" fmla="*/ 1007 h 3096"/>
                  <a:gd name="T4" fmla="*/ 844 w 2250"/>
                  <a:gd name="T5" fmla="*/ 1366 h 3096"/>
                  <a:gd name="T6" fmla="*/ 590 w 2250"/>
                  <a:gd name="T7" fmla="*/ 1616 h 3096"/>
                  <a:gd name="T8" fmla="*/ 355 w 2250"/>
                  <a:gd name="T9" fmla="*/ 1732 h 3096"/>
                  <a:gd name="T10" fmla="*/ 176 w 2250"/>
                  <a:gd name="T11" fmla="*/ 1948 h 3096"/>
                  <a:gd name="T12" fmla="*/ 410 w 2250"/>
                  <a:gd name="T13" fmla="*/ 2903 h 3096"/>
                  <a:gd name="T14" fmla="*/ 1282 w 2250"/>
                  <a:gd name="T15" fmla="*/ 2647 h 3096"/>
                  <a:gd name="T16" fmla="*/ 1339 w 2250"/>
                  <a:gd name="T17" fmla="*/ 2089 h 3096"/>
                  <a:gd name="T18" fmla="*/ 1338 w 2250"/>
                  <a:gd name="T19" fmla="*/ 2088 h 3096"/>
                  <a:gd name="T20" fmla="*/ 1413 w 2250"/>
                  <a:gd name="T21" fmla="*/ 1721 h 3096"/>
                  <a:gd name="T22" fmla="*/ 1660 w 2250"/>
                  <a:gd name="T23" fmla="*/ 1480 h 3096"/>
                  <a:gd name="T24" fmla="*/ 2074 w 2250"/>
                  <a:gd name="T25" fmla="*/ 1147 h 3096"/>
                  <a:gd name="T26" fmla="*/ 1840 w 2250"/>
                  <a:gd name="T27" fmla="*/ 193 h 3096"/>
                  <a:gd name="T28" fmla="*/ 968 w 2250"/>
                  <a:gd name="T29" fmla="*/ 448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096">
                    <a:moveTo>
                      <a:pt x="968" y="448"/>
                    </a:moveTo>
                    <a:cubicBezTo>
                      <a:pt x="881" y="613"/>
                      <a:pt x="861" y="812"/>
                      <a:pt x="912" y="1007"/>
                    </a:cubicBezTo>
                    <a:cubicBezTo>
                      <a:pt x="937" y="1104"/>
                      <a:pt x="911" y="1238"/>
                      <a:pt x="844" y="1366"/>
                    </a:cubicBezTo>
                    <a:cubicBezTo>
                      <a:pt x="774" y="1499"/>
                      <a:pt x="677" y="1594"/>
                      <a:pt x="590" y="1616"/>
                    </a:cubicBezTo>
                    <a:cubicBezTo>
                      <a:pt x="504" y="1637"/>
                      <a:pt x="425" y="1677"/>
                      <a:pt x="355" y="1732"/>
                    </a:cubicBezTo>
                    <a:cubicBezTo>
                      <a:pt x="281" y="1790"/>
                      <a:pt x="221" y="1863"/>
                      <a:pt x="176" y="1948"/>
                    </a:cubicBezTo>
                    <a:cubicBezTo>
                      <a:pt x="0" y="2282"/>
                      <a:pt x="105" y="2710"/>
                      <a:pt x="410" y="2903"/>
                    </a:cubicBezTo>
                    <a:cubicBezTo>
                      <a:pt x="715" y="3096"/>
                      <a:pt x="1106" y="2981"/>
                      <a:pt x="1282" y="2647"/>
                    </a:cubicBezTo>
                    <a:cubicBezTo>
                      <a:pt x="1371" y="2478"/>
                      <a:pt x="1392" y="2275"/>
                      <a:pt x="1339" y="2089"/>
                    </a:cubicBezTo>
                    <a:cubicBezTo>
                      <a:pt x="1338" y="2088"/>
                      <a:pt x="1338" y="2088"/>
                      <a:pt x="1338" y="2088"/>
                    </a:cubicBezTo>
                    <a:cubicBezTo>
                      <a:pt x="1316" y="1989"/>
                      <a:pt x="1344" y="1852"/>
                      <a:pt x="1413" y="1721"/>
                    </a:cubicBezTo>
                    <a:cubicBezTo>
                      <a:pt x="1482" y="1590"/>
                      <a:pt x="1577" y="1498"/>
                      <a:pt x="1660" y="1480"/>
                    </a:cubicBezTo>
                    <a:cubicBezTo>
                      <a:pt x="1834" y="1437"/>
                      <a:pt x="1985" y="1316"/>
                      <a:pt x="2074" y="1147"/>
                    </a:cubicBezTo>
                    <a:cubicBezTo>
                      <a:pt x="2250" y="813"/>
                      <a:pt x="2145" y="385"/>
                      <a:pt x="1840" y="193"/>
                    </a:cubicBezTo>
                    <a:cubicBezTo>
                      <a:pt x="1535" y="0"/>
                      <a:pt x="1144" y="115"/>
                      <a:pt x="968" y="448"/>
                    </a:cubicBezTo>
                    <a:close/>
                  </a:path>
                </a:pathLst>
              </a:custGeom>
              <a:solidFill>
                <a:srgbClr val="416660"/>
              </a:solidFill>
              <a:ln>
                <a:noFill/>
              </a:ln>
              <a:scene3d>
                <a:camera prst="orthographicFront"/>
                <a:lightRig rig="flat" dir="t"/>
              </a:scene3d>
              <a:sp3d/>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任意多边形 65"/>
              <p:cNvSpPr/>
              <p:nvPr/>
            </p:nvSpPr>
            <p:spPr bwMode="auto">
              <a:xfrm>
                <a:off x="4346312" y="3809164"/>
                <a:ext cx="1202895" cy="1091675"/>
              </a:xfrm>
              <a:custGeom>
                <a:avLst/>
                <a:gdLst>
                  <a:gd name="connsiteX0" fmla="*/ 665566 w 1202895"/>
                  <a:gd name="connsiteY0" fmla="*/ 0 h 1091675"/>
                  <a:gd name="connsiteX1" fmla="*/ 1202895 w 1202895"/>
                  <a:gd name="connsiteY1" fmla="*/ 546228 h 1091675"/>
                  <a:gd name="connsiteX2" fmla="*/ 665566 w 1202895"/>
                  <a:gd name="connsiteY2" fmla="*/ 1091675 h 1091675"/>
                  <a:gd name="connsiteX3" fmla="*/ 270346 w 1202895"/>
                  <a:gd name="connsiteY3" fmla="*/ 915069 h 1091675"/>
                  <a:gd name="connsiteX4" fmla="*/ 2102 w 1202895"/>
                  <a:gd name="connsiteY4" fmla="*/ 825203 h 1091675"/>
                  <a:gd name="connsiteX5" fmla="*/ 0 w 1202895"/>
                  <a:gd name="connsiteY5" fmla="*/ 825358 h 1091675"/>
                  <a:gd name="connsiteX6" fmla="*/ 0 w 1202895"/>
                  <a:gd name="connsiteY6" fmla="*/ 264462 h 1091675"/>
                  <a:gd name="connsiteX7" fmla="*/ 6307 w 1202895"/>
                  <a:gd name="connsiteY7" fmla="*/ 264909 h 1091675"/>
                  <a:gd name="connsiteX8" fmla="*/ 270346 w 1202895"/>
                  <a:gd name="connsiteY8" fmla="*/ 176606 h 1091675"/>
                  <a:gd name="connsiteX9" fmla="*/ 665566 w 1202895"/>
                  <a:gd name="connsiteY9" fmla="*/ 0 h 109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895" h="1091675">
                    <a:moveTo>
                      <a:pt x="665566" y="0"/>
                    </a:moveTo>
                    <a:cubicBezTo>
                      <a:pt x="962400" y="0"/>
                      <a:pt x="1202895" y="244592"/>
                      <a:pt x="1202895" y="546228"/>
                    </a:cubicBezTo>
                    <a:cubicBezTo>
                      <a:pt x="1202895" y="847084"/>
                      <a:pt x="962400" y="1091675"/>
                      <a:pt x="665566" y="1091675"/>
                    </a:cubicBezTo>
                    <a:cubicBezTo>
                      <a:pt x="519250" y="1091675"/>
                      <a:pt x="378822" y="1029160"/>
                      <a:pt x="270346" y="915069"/>
                    </a:cubicBezTo>
                    <a:cubicBezTo>
                      <a:pt x="216530" y="858805"/>
                      <a:pt x="116464" y="825203"/>
                      <a:pt x="2102" y="825203"/>
                    </a:cubicBezTo>
                    <a:lnTo>
                      <a:pt x="0" y="825358"/>
                    </a:lnTo>
                    <a:lnTo>
                      <a:pt x="0" y="264462"/>
                    </a:lnTo>
                    <a:lnTo>
                      <a:pt x="6307" y="264909"/>
                    </a:lnTo>
                    <a:cubicBezTo>
                      <a:pt x="122350" y="264909"/>
                      <a:pt x="223257" y="231307"/>
                      <a:pt x="270346" y="176606"/>
                    </a:cubicBezTo>
                    <a:cubicBezTo>
                      <a:pt x="372094" y="64078"/>
                      <a:pt x="515887" y="0"/>
                      <a:pt x="665566" y="0"/>
                    </a:cubicBezTo>
                    <a:close/>
                  </a:path>
                </a:pathLst>
              </a:custGeom>
              <a:solidFill>
                <a:srgbClr val="B7C8A5"/>
              </a:solidFill>
              <a:ln>
                <a:noFill/>
              </a:ln>
              <a:scene3d>
                <a:camera prst="orthographicFront"/>
                <a:lightRig rig="flat" dir="t"/>
              </a:scene3d>
              <a:sp3d/>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椭圆 66"/>
              <p:cNvSpPr/>
              <p:nvPr/>
            </p:nvSpPr>
            <p:spPr>
              <a:xfrm>
                <a:off x="3205655" y="148554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565171" y="1491581"/>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213523" y="270613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529968" y="390078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162798" y="3927560"/>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490109" y="2680659"/>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705033" y="3415714"/>
              <a:ext cx="1340429" cy="854401"/>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大健康产业</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生态圈</a:t>
              </a:r>
            </a:p>
          </p:txBody>
        </p:sp>
        <p:sp>
          <p:nvSpPr>
            <p:cNvPr id="5" name="文本框 4"/>
            <p:cNvSpPr txBox="1"/>
            <p:nvPr/>
          </p:nvSpPr>
          <p:spPr>
            <a:xfrm>
              <a:off x="7777182" y="2367474"/>
              <a:ext cx="729087" cy="452432"/>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教育</a:t>
              </a:r>
            </a:p>
          </p:txBody>
        </p:sp>
        <p:sp>
          <p:nvSpPr>
            <p:cNvPr id="6" name="矩形 5"/>
            <p:cNvSpPr/>
            <p:nvPr/>
          </p:nvSpPr>
          <p:spPr>
            <a:xfrm>
              <a:off x="8422074" y="3582506"/>
              <a:ext cx="646331" cy="417358"/>
            </a:xfrm>
            <a:prstGeom prst="rect">
              <a:avLst/>
            </a:prstGeom>
          </p:spPr>
          <p:txBody>
            <a:bodyPr wrap="none">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检测</a:t>
              </a:r>
            </a:p>
          </p:txBody>
        </p:sp>
        <p:sp>
          <p:nvSpPr>
            <p:cNvPr id="28" name="矩形 27"/>
            <p:cNvSpPr/>
            <p:nvPr/>
          </p:nvSpPr>
          <p:spPr>
            <a:xfrm>
              <a:off x="7764598" y="4798446"/>
              <a:ext cx="646331" cy="417358"/>
            </a:xfrm>
            <a:prstGeom prst="rect">
              <a:avLst/>
            </a:prstGeom>
          </p:spPr>
          <p:txBody>
            <a:bodyPr wrap="none">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咨询</a:t>
              </a:r>
            </a:p>
          </p:txBody>
        </p:sp>
        <p:sp>
          <p:nvSpPr>
            <p:cNvPr id="29" name="矩形 28"/>
            <p:cNvSpPr/>
            <p:nvPr/>
          </p:nvSpPr>
          <p:spPr>
            <a:xfrm>
              <a:off x="6365345" y="4844313"/>
              <a:ext cx="646331" cy="417358"/>
            </a:xfrm>
            <a:prstGeom prst="rect">
              <a:avLst/>
            </a:prstGeom>
          </p:spPr>
          <p:txBody>
            <a:bodyPr wrap="none">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方案</a:t>
              </a:r>
            </a:p>
          </p:txBody>
        </p:sp>
        <p:sp>
          <p:nvSpPr>
            <p:cNvPr id="30" name="矩形 29"/>
            <p:cNvSpPr/>
            <p:nvPr/>
          </p:nvSpPr>
          <p:spPr>
            <a:xfrm>
              <a:off x="5681145" y="3550060"/>
              <a:ext cx="646331" cy="417358"/>
            </a:xfrm>
            <a:prstGeom prst="rect">
              <a:avLst/>
            </a:prstGeom>
          </p:spPr>
          <p:txBody>
            <a:bodyPr wrap="none">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产品</a:t>
              </a:r>
            </a:p>
          </p:txBody>
        </p:sp>
        <p:sp>
          <p:nvSpPr>
            <p:cNvPr id="31" name="矩形 30"/>
            <p:cNvSpPr/>
            <p:nvPr/>
          </p:nvSpPr>
          <p:spPr>
            <a:xfrm>
              <a:off x="6372426" y="2382908"/>
              <a:ext cx="646331" cy="417358"/>
            </a:xfrm>
            <a:prstGeom prst="rect">
              <a:avLst/>
            </a:prstGeom>
          </p:spPr>
          <p:txBody>
            <a:bodyPr wrap="none">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跟踪</a:t>
              </a:r>
            </a:p>
          </p:txBody>
        </p:sp>
        <p:sp>
          <p:nvSpPr>
            <p:cNvPr id="8" name="文本框 7"/>
            <p:cNvSpPr txBox="1"/>
            <p:nvPr/>
          </p:nvSpPr>
          <p:spPr>
            <a:xfrm>
              <a:off x="8630970" y="2236168"/>
              <a:ext cx="3239680" cy="57246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康学在线平台，帮助健康管理师、临床医生学习再深造。</a:t>
              </a:r>
            </a:p>
          </p:txBody>
        </p:sp>
        <p:sp>
          <p:nvSpPr>
            <p:cNvPr id="12" name="文本框 11"/>
            <p:cNvSpPr txBox="1"/>
            <p:nvPr/>
          </p:nvSpPr>
          <p:spPr>
            <a:xfrm>
              <a:off x="9282598" y="3504036"/>
              <a:ext cx="2642916" cy="57246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在线自测系统帮助用户快速发现自身健康问题，并加以预防。</a:t>
              </a:r>
            </a:p>
          </p:txBody>
        </p:sp>
        <p:sp>
          <p:nvSpPr>
            <p:cNvPr id="13" name="文本框 12"/>
            <p:cNvSpPr txBox="1"/>
            <p:nvPr/>
          </p:nvSpPr>
          <p:spPr>
            <a:xfrm>
              <a:off x="8705998" y="4753775"/>
              <a:ext cx="3128899" cy="57246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就医指导、咨询，康复指导咨询帮助用户科学就医、科学康复。</a:t>
              </a:r>
            </a:p>
          </p:txBody>
        </p:sp>
        <p:sp>
          <p:nvSpPr>
            <p:cNvPr id="14" name="文本框 13"/>
            <p:cNvSpPr txBox="1"/>
            <p:nvPr/>
          </p:nvSpPr>
          <p:spPr>
            <a:xfrm>
              <a:off x="3403331" y="4789106"/>
              <a:ext cx="2888325" cy="572464"/>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定制化健康管理方案包含膳食管理、运动指导、心里干预以及用药指导。</a:t>
              </a:r>
            </a:p>
          </p:txBody>
        </p:sp>
        <p:sp>
          <p:nvSpPr>
            <p:cNvPr id="15" name="文本框 14"/>
            <p:cNvSpPr txBox="1"/>
            <p:nvPr/>
          </p:nvSpPr>
          <p:spPr>
            <a:xfrm>
              <a:off x="3162344" y="3500089"/>
              <a:ext cx="2393027" cy="812530"/>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可穿戴式智能设备、特膳膳食食品、保健品等研发、生产、销售。</a:t>
              </a:r>
            </a:p>
          </p:txBody>
        </p:sp>
        <p:sp>
          <p:nvSpPr>
            <p:cNvPr id="16" name="文本框 15"/>
            <p:cNvSpPr txBox="1"/>
            <p:nvPr/>
          </p:nvSpPr>
          <p:spPr>
            <a:xfrm>
              <a:off x="3710597" y="2250396"/>
              <a:ext cx="2576555" cy="332399"/>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患者出院后一体化康复跟踪服务。</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a:t>
            </a:r>
            <a:endParaRPr kumimoji="1" lang="zh-CN" altLang="en-US" dirty="0"/>
          </a:p>
        </p:txBody>
      </p:sp>
      <p:sp>
        <p:nvSpPr>
          <p:cNvPr id="4" name="矩形 3"/>
          <p:cNvSpPr/>
          <p:nvPr/>
        </p:nvSpPr>
        <p:spPr>
          <a:xfrm>
            <a:off x="1271274" y="1724479"/>
            <a:ext cx="3634555" cy="1189554"/>
          </a:xfrm>
          <a:prstGeom prst="rect">
            <a:avLst/>
          </a:prstGeom>
        </p:spPr>
        <p:txBody>
          <a:bodyPr wrap="square" lIns="68570" tIns="34289" rIns="68570" bIns="34289">
            <a:spAutoFit/>
          </a:bodyPr>
          <a:lstStyle/>
          <a:p>
            <a:pPr defTabSz="685165">
              <a:lnSpc>
                <a:spcPct val="130000"/>
              </a:lnSpc>
            </a:pPr>
            <a:r>
              <a:rPr lang="zh-CN" altLang="en-US" sz="1400" dirty="0">
                <a:latin typeface="微软雅黑" panose="020B0503020204020204" pitchFamily="34" charset="-122"/>
                <a:ea typeface="微软雅黑" panose="020B0503020204020204" pitchFamily="34" charset="-122"/>
              </a:rPr>
              <a:t>帮助省内各大医院建立患者健康跟踪档案，帮助医院进行患者出院后的“售后服务”，基于患者科学康复的方案性指导，建立患者个人的随动跟踪体系，做到精准预防。</a:t>
            </a:r>
          </a:p>
        </p:txBody>
      </p:sp>
      <p:sp>
        <p:nvSpPr>
          <p:cNvPr id="5" name="等腰三角形 6"/>
          <p:cNvSpPr/>
          <p:nvPr/>
        </p:nvSpPr>
        <p:spPr>
          <a:xfrm rot="10800000">
            <a:off x="1087124" y="1610179"/>
            <a:ext cx="438150" cy="367481"/>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71274" y="3142633"/>
            <a:ext cx="3634555" cy="1189554"/>
          </a:xfrm>
          <a:prstGeom prst="rect">
            <a:avLst/>
          </a:prstGeom>
        </p:spPr>
        <p:txBody>
          <a:bodyPr wrap="square" lIns="68570" tIns="34289" rIns="68570" bIns="34289">
            <a:spAutoFit/>
          </a:bodyPr>
          <a:lstStyle/>
          <a:p>
            <a:pPr defTabSz="685165">
              <a:lnSpc>
                <a:spcPct val="130000"/>
              </a:lnSpc>
            </a:pPr>
            <a:r>
              <a:rPr lang="zh-CN" altLang="en-US" sz="1400" dirty="0">
                <a:latin typeface="微软雅黑" panose="020B0503020204020204" pitchFamily="34" charset="-122"/>
                <a:ea typeface="微软雅黑" panose="020B0503020204020204" pitchFamily="34" charset="-122"/>
              </a:rPr>
              <a:t>同陕西诊所协会合作共建“智慧诊所”（</a:t>
            </a:r>
            <a:r>
              <a:rPr lang="en-US" altLang="zh-CN" sz="1400" dirty="0">
                <a:latin typeface="微软雅黑" panose="020B0503020204020204" pitchFamily="34" charset="-122"/>
                <a:ea typeface="微软雅黑" panose="020B0503020204020204" pitchFamily="34" charset="-122"/>
              </a:rPr>
              <a:t>HIS</a:t>
            </a:r>
            <a:r>
              <a:rPr lang="zh-CN" altLang="en-US" sz="1400" dirty="0">
                <a:latin typeface="微软雅黑" panose="020B0503020204020204" pitchFamily="34" charset="-122"/>
                <a:ea typeface="微软雅黑" panose="020B0503020204020204" pitchFamily="34" charset="-122"/>
              </a:rPr>
              <a:t>）系统，帮准各诊所建立就诊患者电子信息档案，并建立统一、透明、公开的诊所采购、运营、服务一体化平台。</a:t>
            </a:r>
          </a:p>
        </p:txBody>
      </p:sp>
      <p:sp>
        <p:nvSpPr>
          <p:cNvPr id="7" name="等腰三角形 8"/>
          <p:cNvSpPr/>
          <p:nvPr/>
        </p:nvSpPr>
        <p:spPr>
          <a:xfrm rot="10800000">
            <a:off x="1087124" y="3028333"/>
            <a:ext cx="438150" cy="367481"/>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71274" y="4560787"/>
            <a:ext cx="3634555" cy="1189554"/>
          </a:xfrm>
          <a:prstGeom prst="rect">
            <a:avLst/>
          </a:prstGeom>
        </p:spPr>
        <p:txBody>
          <a:bodyPr wrap="square" lIns="68570" tIns="34289" rIns="68570" bIns="34289">
            <a:spAutoFit/>
          </a:bodyPr>
          <a:lstStyle/>
          <a:p>
            <a:pPr defTabSz="685165">
              <a:lnSpc>
                <a:spcPct val="130000"/>
              </a:lnSpc>
            </a:pPr>
            <a:r>
              <a:rPr lang="zh-CN" altLang="en-US" sz="1400" dirty="0">
                <a:latin typeface="微软雅黑" panose="020B0503020204020204" pitchFamily="34" charset="-122"/>
                <a:ea typeface="微软雅黑" panose="020B0503020204020204" pitchFamily="34" charset="-122"/>
              </a:rPr>
              <a:t>通过微信公众平台、微博公众平台等互联网传播媒介以及纸媒、平面媒体、学会期刊、电视、广播等传统媒介推广预防知识，倡导健康生活。</a:t>
            </a:r>
          </a:p>
        </p:txBody>
      </p:sp>
      <p:sp>
        <p:nvSpPr>
          <p:cNvPr id="9" name="等腰三角形 10"/>
          <p:cNvSpPr/>
          <p:nvPr/>
        </p:nvSpPr>
        <p:spPr>
          <a:xfrm rot="10800000">
            <a:off x="1087124" y="4446487"/>
            <a:ext cx="438150" cy="367481"/>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255" y="1724479"/>
            <a:ext cx="6076681" cy="3416465"/>
          </a:xfrm>
          <a:prstGeom prst="rect">
            <a:avLst/>
          </a:prstGeom>
        </p:spPr>
      </p:pic>
      <p:sp>
        <p:nvSpPr>
          <p:cNvPr id="3" name="矩形 2"/>
          <p:cNvSpPr/>
          <p:nvPr/>
        </p:nvSpPr>
        <p:spPr>
          <a:xfrm>
            <a:off x="2061663" y="149214"/>
            <a:ext cx="3877985" cy="1200329"/>
          </a:xfrm>
          <a:prstGeom prst="rect">
            <a:avLst/>
          </a:prstGeom>
        </p:spPr>
        <p:txBody>
          <a:bodyPr wrap="none">
            <a:spAutoFit/>
          </a:bodyPr>
          <a:lstStyle/>
          <a:p>
            <a:r>
              <a:rPr lang="zh-CN" altLang="en-US" sz="7200" dirty="0">
                <a:latin typeface="+mn-ea"/>
              </a:rPr>
              <a:t>运营推广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endParaRPr kumimoji="1" lang="zh-CN" altLang="en-US" dirty="0"/>
          </a:p>
        </p:txBody>
      </p:sp>
      <p:sp>
        <p:nvSpPr>
          <p:cNvPr id="5" name="文本占位符 4"/>
          <p:cNvSpPr>
            <a:spLocks noGrp="1"/>
          </p:cNvSpPr>
          <p:nvPr>
            <p:ph type="body" sz="quarter" idx="14"/>
          </p:nvPr>
        </p:nvSpPr>
        <p:spPr/>
        <p:txBody>
          <a:bodyPr/>
          <a:lstStyle/>
          <a:p>
            <a:r>
              <a:rPr kumimoji="1" lang="en-US" altLang="zh-CN" dirty="0"/>
              <a:t>03</a:t>
            </a:r>
            <a:endParaRPr kumimoji="1" lang="zh-CN" altLang="en-US" dirty="0"/>
          </a:p>
        </p:txBody>
      </p:sp>
      <p:sp>
        <p:nvSpPr>
          <p:cNvPr id="9" name="矩形 8"/>
          <p:cNvSpPr/>
          <p:nvPr/>
        </p:nvSpPr>
        <p:spPr>
          <a:xfrm>
            <a:off x="5724582" y="2828832"/>
            <a:ext cx="3877985" cy="1200329"/>
          </a:xfrm>
          <a:prstGeom prst="rect">
            <a:avLst/>
          </a:prstGeom>
        </p:spPr>
        <p:txBody>
          <a:bodyPr wrap="none">
            <a:spAutoFit/>
          </a:bodyPr>
          <a:lstStyle/>
          <a:p>
            <a:r>
              <a:rPr kumimoji="1" lang="zh-CN" altLang="en-US" sz="7200" dirty="0">
                <a:solidFill>
                  <a:schemeClr val="bg1"/>
                </a:solidFill>
              </a:rPr>
              <a:t>团队介绍</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矩形 2"/>
          <p:cNvSpPr/>
          <p:nvPr/>
        </p:nvSpPr>
        <p:spPr>
          <a:xfrm>
            <a:off x="2104739" y="264657"/>
            <a:ext cx="3877985" cy="1200329"/>
          </a:xfrm>
          <a:prstGeom prst="rect">
            <a:avLst/>
          </a:prstGeom>
        </p:spPr>
        <p:txBody>
          <a:bodyPr wrap="none">
            <a:spAutoFit/>
          </a:bodyPr>
          <a:lstStyle/>
          <a:p>
            <a:r>
              <a:rPr lang="zh-CN" altLang="en-US" sz="7200" dirty="0">
                <a:latin typeface="+mn-ea"/>
              </a:rPr>
              <a:t>发展历程</a:t>
            </a:r>
          </a:p>
        </p:txBody>
      </p:sp>
      <p:sp>
        <p:nvSpPr>
          <p:cNvPr id="4" name="矩形 3"/>
          <p:cNvSpPr/>
          <p:nvPr/>
        </p:nvSpPr>
        <p:spPr>
          <a:xfrm>
            <a:off x="2215660" y="1603718"/>
            <a:ext cx="8241323" cy="5078313"/>
          </a:xfrm>
          <a:prstGeom prst="rect">
            <a:avLst/>
          </a:prstGeom>
        </p:spPr>
        <p:txBody>
          <a:bodyPr wrap="square">
            <a:spAutoFit/>
          </a:bodyPr>
          <a:lstStyle/>
          <a:p>
            <a:pPr algn="just">
              <a:lnSpc>
                <a:spcPct val="150000"/>
              </a:lnSpc>
            </a:pPr>
            <a:r>
              <a:rPr lang="zh-CN" altLang="en-US" dirty="0">
                <a:latin typeface="+mn-ea"/>
              </a:rPr>
              <a:t>      陕西维尔尼斯健康科技有限公司是由华恒远大集团控股于</a:t>
            </a:r>
            <a:r>
              <a:rPr lang="en-US" altLang="zh-CN" dirty="0">
                <a:latin typeface="+mn-ea"/>
              </a:rPr>
              <a:t>2016</a:t>
            </a:r>
            <a:r>
              <a:rPr lang="zh-CN" altLang="en-US" dirty="0">
                <a:latin typeface="+mn-ea"/>
              </a:rPr>
              <a:t>年成立的一家新型大健康产业化公司，注册资本</a:t>
            </a:r>
            <a:r>
              <a:rPr lang="en-US" altLang="zh-CN" dirty="0">
                <a:latin typeface="+mn-ea"/>
              </a:rPr>
              <a:t>1000</a:t>
            </a:r>
            <a:r>
              <a:rPr lang="zh-CN" altLang="en-US" dirty="0">
                <a:latin typeface="+mn-ea"/>
              </a:rPr>
              <a:t>万元，位于西咸新区几何中心，是西咸新区五大功能组团的核心区域，是经国务院批准设立的首个以创新城市，健康城市发展方式为主题的国家级新区。维尔尼斯是秦汉新城的首家招商引资政府扶持的大健康项目企业。</a:t>
            </a:r>
            <a:endParaRPr lang="en-US" altLang="zh-CN" dirty="0">
              <a:latin typeface="+mn-ea"/>
            </a:endParaRPr>
          </a:p>
          <a:p>
            <a:pPr algn="just">
              <a:lnSpc>
                <a:spcPct val="150000"/>
              </a:lnSpc>
            </a:pPr>
            <a:r>
              <a:rPr lang="en-US" altLang="zh-CN" dirty="0">
                <a:latin typeface="+mn-ea"/>
              </a:rPr>
              <a:t>      </a:t>
            </a:r>
            <a:r>
              <a:rPr lang="zh-CN" altLang="en-US" dirty="0">
                <a:latin typeface="+mn-ea"/>
              </a:rPr>
              <a:t>华恒远大集团旗下</a:t>
            </a:r>
            <a:r>
              <a:rPr lang="en-US" altLang="zh-CN" dirty="0">
                <a:latin typeface="+mn-ea"/>
              </a:rPr>
              <a:t>12</a:t>
            </a:r>
            <a:r>
              <a:rPr lang="zh-CN" altLang="en-US" dirty="0">
                <a:latin typeface="+mn-ea"/>
              </a:rPr>
              <a:t>家公司，涉及到金融、科技、健康、能源、文化、互联网行业，其中四家公司于</a:t>
            </a:r>
            <a:r>
              <a:rPr lang="en-US" altLang="zh-CN" dirty="0">
                <a:latin typeface="+mn-ea"/>
              </a:rPr>
              <a:t>2016</a:t>
            </a:r>
            <a:r>
              <a:rPr lang="zh-CN" altLang="en-US" dirty="0">
                <a:latin typeface="+mn-ea"/>
              </a:rPr>
              <a:t>年新三板挂牌上市，年产值达到</a:t>
            </a:r>
            <a:r>
              <a:rPr lang="en-US" altLang="zh-CN" dirty="0">
                <a:latin typeface="+mn-ea"/>
              </a:rPr>
              <a:t>20</a:t>
            </a:r>
            <a:r>
              <a:rPr lang="zh-CN" altLang="en-US" dirty="0">
                <a:latin typeface="+mn-ea"/>
              </a:rPr>
              <a:t>多个亿，为维尔尼斯大健康产业化长久布局做了坚强的后盾。</a:t>
            </a:r>
          </a:p>
          <a:p>
            <a:pPr algn="just">
              <a:lnSpc>
                <a:spcPct val="150000"/>
              </a:lnSpc>
            </a:pPr>
            <a:r>
              <a:rPr lang="zh-CN" altLang="en-US" dirty="0">
                <a:latin typeface="+mn-ea"/>
              </a:rPr>
              <a:t>      维尔尼斯拥有一支高学历、资深开发和项目管理经验的技术开发队伍，且核心团队是由知名外企微软公司等项目开发、管理经验及多年大健康医疗信息化从业经验的高素质人才组成。维尔尼斯坚持自主创新，为各级医疗健康机构、用户、医生提供服务。我们坚信，只有专注，才可以走的更远。</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矩形 2"/>
          <p:cNvSpPr/>
          <p:nvPr/>
        </p:nvSpPr>
        <p:spPr>
          <a:xfrm>
            <a:off x="2005587" y="403389"/>
            <a:ext cx="3877985" cy="1200329"/>
          </a:xfrm>
          <a:prstGeom prst="rect">
            <a:avLst/>
          </a:prstGeom>
        </p:spPr>
        <p:txBody>
          <a:bodyPr wrap="none">
            <a:spAutoFit/>
          </a:bodyPr>
          <a:lstStyle/>
          <a:p>
            <a:r>
              <a:rPr lang="zh-CN" altLang="en-US" sz="7200" dirty="0">
                <a:latin typeface="+mn-ea"/>
              </a:rPr>
              <a:t>组织架构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136" y="2115501"/>
            <a:ext cx="9725728" cy="32474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94561" y="2259680"/>
            <a:ext cx="2996364" cy="1477791"/>
          </a:xfrm>
        </p:spPr>
        <p:txBody>
          <a:bodyPr/>
          <a:lstStyle/>
          <a:p>
            <a:r>
              <a:rPr lang="zh-CN" altLang="en-US" dirty="0"/>
              <a:t>目录</a:t>
            </a:r>
          </a:p>
        </p:txBody>
      </p:sp>
      <p:sp>
        <p:nvSpPr>
          <p:cNvPr id="4" name="文本占位符 3"/>
          <p:cNvSpPr>
            <a:spLocks noGrp="1"/>
          </p:cNvSpPr>
          <p:nvPr>
            <p:ph type="body" sz="quarter" idx="13"/>
          </p:nvPr>
        </p:nvSpPr>
        <p:spPr>
          <a:xfrm>
            <a:off x="6231320" y="1951207"/>
            <a:ext cx="3910638" cy="2955579"/>
          </a:xfrm>
        </p:spPr>
        <p:txBody>
          <a:bodyPr/>
          <a:lstStyle/>
          <a:p>
            <a:r>
              <a:rPr lang="en-US" altLang="zh-CN" sz="3200" dirty="0"/>
              <a:t>1</a:t>
            </a:r>
            <a:r>
              <a:rPr lang="zh-CN" altLang="en-US" sz="3200" dirty="0"/>
              <a:t>、项目简介</a:t>
            </a:r>
            <a:endParaRPr lang="en-US" altLang="zh-CN" sz="3200" dirty="0"/>
          </a:p>
          <a:p>
            <a:r>
              <a:rPr lang="en-US" altLang="zh-CN" sz="3200" dirty="0"/>
              <a:t>2</a:t>
            </a:r>
            <a:r>
              <a:rPr lang="zh-CN" altLang="en-US" sz="3200" dirty="0"/>
              <a:t>、产品运营</a:t>
            </a:r>
            <a:endParaRPr lang="en-US" altLang="zh-CN" sz="3200" dirty="0"/>
          </a:p>
          <a:p>
            <a:r>
              <a:rPr lang="en-US" altLang="zh-CN" sz="3200" dirty="0"/>
              <a:t>3</a:t>
            </a:r>
            <a:r>
              <a:rPr lang="zh-CN" altLang="en-US" sz="3200" dirty="0"/>
              <a:t>、团队介绍</a:t>
            </a:r>
            <a:endParaRPr lang="en-US" altLang="zh-CN" sz="3200" dirty="0"/>
          </a:p>
          <a:p>
            <a:r>
              <a:rPr lang="en-US" altLang="zh-CN" sz="3200" dirty="0"/>
              <a:t>4</a:t>
            </a:r>
            <a:r>
              <a:rPr lang="zh-CN" altLang="en-US" sz="3200" dirty="0"/>
              <a:t>、发展规划</a:t>
            </a:r>
          </a:p>
        </p:txBody>
      </p:sp>
      <p:sp>
        <p:nvSpPr>
          <p:cNvPr id="5" name="文本占位符 4"/>
          <p:cNvSpPr>
            <a:spLocks noGrp="1"/>
          </p:cNvSpPr>
          <p:nvPr>
            <p:ph type="body" sz="quarter" idx="14"/>
          </p:nvPr>
        </p:nvSpPr>
        <p:spPr>
          <a:xfrm>
            <a:off x="2194561" y="3751239"/>
            <a:ext cx="2996364" cy="1477791"/>
          </a:xfrm>
        </p:spPr>
        <p:txBody>
          <a:bodyPr/>
          <a:lstStyle/>
          <a:p>
            <a:r>
              <a:rPr lang="en-US" altLang="zh-CN" sz="6500" dirty="0"/>
              <a:t>content</a:t>
            </a:r>
            <a:endParaRPr lang="zh-CN" altLang="en-US" sz="6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矩形 2"/>
          <p:cNvSpPr/>
          <p:nvPr/>
        </p:nvSpPr>
        <p:spPr>
          <a:xfrm>
            <a:off x="2038639" y="419780"/>
            <a:ext cx="3877985" cy="1200329"/>
          </a:xfrm>
          <a:prstGeom prst="rect">
            <a:avLst/>
          </a:prstGeom>
        </p:spPr>
        <p:txBody>
          <a:bodyPr wrap="none">
            <a:spAutoFit/>
          </a:bodyPr>
          <a:lstStyle/>
          <a:p>
            <a:r>
              <a:rPr lang="zh-CN" altLang="en-US" sz="7200" dirty="0">
                <a:latin typeface="+mn-ea"/>
              </a:rPr>
              <a:t>营销团队</a:t>
            </a:r>
          </a:p>
        </p:txBody>
      </p:sp>
      <p:sp>
        <p:nvSpPr>
          <p:cNvPr id="4" name="矩形 3"/>
          <p:cNvSpPr/>
          <p:nvPr/>
        </p:nvSpPr>
        <p:spPr>
          <a:xfrm>
            <a:off x="5691977" y="2030466"/>
            <a:ext cx="5126913" cy="4293483"/>
          </a:xfrm>
          <a:prstGeom prst="rect">
            <a:avLst/>
          </a:prstGeom>
        </p:spPr>
        <p:txBody>
          <a:bodyPr wrap="square">
            <a:spAutoFit/>
          </a:bodyPr>
          <a:lstStyle/>
          <a:p>
            <a:pPr algn="just">
              <a:lnSpc>
                <a:spcPct val="150000"/>
              </a:lnSpc>
            </a:pPr>
            <a:r>
              <a:rPr lang="en-US" altLang="zh-CN" sz="1400" dirty="0">
                <a:latin typeface="+mn-ea"/>
              </a:rPr>
              <a:t>      </a:t>
            </a:r>
            <a:r>
              <a:rPr lang="zh-CN" altLang="en-US" sz="1400" dirty="0">
                <a:latin typeface="+mn-ea"/>
              </a:rPr>
              <a:t>张恒先生，19</a:t>
            </a:r>
            <a:r>
              <a:rPr lang="en-US" altLang="zh-CN" sz="1400" dirty="0">
                <a:latin typeface="+mn-ea"/>
              </a:rPr>
              <a:t>7</a:t>
            </a:r>
            <a:r>
              <a:rPr lang="zh-CN" altLang="en-US" sz="1400" dirty="0">
                <a:latin typeface="+mn-ea"/>
              </a:rPr>
              <a:t>3年4月28出生，硕士研究生学历、高级工程师，维尔尼斯总经理，华恒远大集团董事长。崇尚务实、真诚理念，为人低调谦和，在业界具有良好形象和信誉。集团秉持“团结高效、合作共赢、科学发展、安全规范”的经营理念，以及“求实致远、真诚恒久”的企业精神，经过多年的不懈努力，集团旗下</a:t>
            </a:r>
            <a:r>
              <a:rPr lang="en-US" altLang="zh-CN" sz="1400" dirty="0">
                <a:latin typeface="+mn-ea"/>
              </a:rPr>
              <a:t>12</a:t>
            </a:r>
            <a:r>
              <a:rPr lang="zh-CN" altLang="en-US" sz="1400" dirty="0">
                <a:latin typeface="+mn-ea"/>
              </a:rPr>
              <a:t>家公司，不仅具备了自身发展的基础，同时具备了与中外企业在能金融、科技、健康、能源、文化等领域进行深层次合作的条件，集团的目标是努力进入世界</a:t>
            </a:r>
            <a:r>
              <a:rPr lang="en-US" altLang="zh-CN" sz="1400" dirty="0">
                <a:latin typeface="+mn-ea"/>
              </a:rPr>
              <a:t>500</a:t>
            </a:r>
            <a:r>
              <a:rPr lang="zh-CN" altLang="en-US" sz="1400" dirty="0">
                <a:latin typeface="+mn-ea"/>
              </a:rPr>
              <a:t>强。</a:t>
            </a:r>
            <a:endParaRPr lang="en-US" altLang="zh-CN" sz="1400" dirty="0">
              <a:latin typeface="+mn-ea"/>
            </a:endParaRPr>
          </a:p>
          <a:p>
            <a:pPr algn="just">
              <a:lnSpc>
                <a:spcPct val="150000"/>
              </a:lnSpc>
            </a:pPr>
            <a:r>
              <a:rPr lang="en-US" altLang="zh-CN" sz="1400" dirty="0">
                <a:latin typeface="+mn-ea"/>
              </a:rPr>
              <a:t>      </a:t>
            </a:r>
            <a:r>
              <a:rPr lang="zh-CN" altLang="en-US" sz="1400" dirty="0">
                <a:latin typeface="+mn-ea"/>
              </a:rPr>
              <a:t>亲自参与华恒远大集团旗下公司营销、产业布局、项目创新在“新三板”挂牌上市的公司有</a:t>
            </a:r>
            <a:r>
              <a:rPr lang="en-US" altLang="zh-CN" sz="1400" dirty="0">
                <a:latin typeface="+mn-ea"/>
              </a:rPr>
              <a:t>4</a:t>
            </a:r>
            <a:r>
              <a:rPr lang="zh-CN" altLang="en-US" sz="1400" dirty="0">
                <a:latin typeface="+mn-ea"/>
              </a:rPr>
              <a:t>家，目前带领维尔尼斯大健康产业团队以上市的标准，一步一个脚印按照计划前进着。以点带面辐射全国，乃至全球，努力推广我们的“健康前后一公里”模式，为了我们的使命让全民更健康。</a:t>
            </a:r>
          </a:p>
        </p:txBody>
      </p:sp>
      <p:pic>
        <p:nvPicPr>
          <p:cNvPr id="5" name="图片 4" descr="10"/>
          <p:cNvPicPr>
            <a:picLocks noChangeAspect="1"/>
          </p:cNvPicPr>
          <p:nvPr/>
        </p:nvPicPr>
        <p:blipFill>
          <a:blip r:embed="rId2"/>
          <a:stretch>
            <a:fillRect/>
          </a:stretch>
        </p:blipFill>
        <p:spPr>
          <a:xfrm>
            <a:off x="2216727" y="2060313"/>
            <a:ext cx="2780145" cy="41898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sp>
        <p:nvSpPr>
          <p:cNvPr id="3" name="矩形 2"/>
          <p:cNvSpPr/>
          <p:nvPr/>
        </p:nvSpPr>
        <p:spPr>
          <a:xfrm>
            <a:off x="2038639" y="419780"/>
            <a:ext cx="3877985" cy="1200329"/>
          </a:xfrm>
          <a:prstGeom prst="rect">
            <a:avLst/>
          </a:prstGeom>
        </p:spPr>
        <p:txBody>
          <a:bodyPr wrap="none">
            <a:spAutoFit/>
          </a:bodyPr>
          <a:lstStyle/>
          <a:p>
            <a:r>
              <a:rPr lang="zh-CN" altLang="en-US" sz="7200" dirty="0">
                <a:latin typeface="+mn-ea"/>
              </a:rPr>
              <a:t>管理团队</a:t>
            </a:r>
          </a:p>
        </p:txBody>
      </p:sp>
      <p:sp>
        <p:nvSpPr>
          <p:cNvPr id="4" name="矩形 3"/>
          <p:cNvSpPr/>
          <p:nvPr/>
        </p:nvSpPr>
        <p:spPr>
          <a:xfrm>
            <a:off x="5565229" y="2564620"/>
            <a:ext cx="5126913" cy="2354491"/>
          </a:xfrm>
          <a:prstGeom prst="rect">
            <a:avLst/>
          </a:prstGeom>
        </p:spPr>
        <p:txBody>
          <a:bodyPr wrap="square">
            <a:spAutoFit/>
          </a:bodyPr>
          <a:lstStyle/>
          <a:p>
            <a:pPr algn="just">
              <a:lnSpc>
                <a:spcPct val="150000"/>
              </a:lnSpc>
            </a:pPr>
            <a:r>
              <a:rPr lang="en-US" altLang="zh-CN" sz="1400" dirty="0">
                <a:latin typeface="+mn-ea"/>
              </a:rPr>
              <a:t>      </a:t>
            </a:r>
            <a:r>
              <a:rPr lang="zh-CN" altLang="en-US" sz="1400" dirty="0">
                <a:latin typeface="+mn-ea"/>
              </a:rPr>
              <a:t>张延明，19</a:t>
            </a:r>
            <a:r>
              <a:rPr lang="en-US" altLang="zh-CN" sz="1400" dirty="0">
                <a:latin typeface="+mn-ea"/>
              </a:rPr>
              <a:t>62</a:t>
            </a:r>
            <a:r>
              <a:rPr lang="zh-CN" altLang="en-US" sz="1400" dirty="0">
                <a:latin typeface="+mn-ea"/>
              </a:rPr>
              <a:t>年出生，高级建筑师，多年的大型国企建筑类行业管理经验。现任陕西维尔尼斯健康科技有限公司常务副总，华恒远大集团副总。谦和务实、真诚待人，人性化的管理，在业界具有良好形象和信誉。亲自参与华恒远大集团旗下公司管理、产业布局，在“新三板”挂牌上市的公司有</a:t>
            </a:r>
            <a:r>
              <a:rPr lang="en-US" altLang="zh-CN" sz="1400" dirty="0">
                <a:latin typeface="+mn-ea"/>
              </a:rPr>
              <a:t>4</a:t>
            </a:r>
            <a:r>
              <a:rPr lang="zh-CN" altLang="en-US" sz="1400" dirty="0">
                <a:latin typeface="+mn-ea"/>
              </a:rPr>
              <a:t>家，目前带领维尔尼斯大健康产业团队以上市的标准，一步一个脚印按照计划前进着。为了我们的使命让全民更健康。</a:t>
            </a:r>
          </a:p>
        </p:txBody>
      </p:sp>
      <p:pic>
        <p:nvPicPr>
          <p:cNvPr id="6" name="图片 5"/>
          <p:cNvPicPr>
            <a:picLocks noChangeAspect="1"/>
          </p:cNvPicPr>
          <p:nvPr/>
        </p:nvPicPr>
        <p:blipFill>
          <a:blip r:embed="rId2"/>
          <a:stretch>
            <a:fillRect/>
          </a:stretch>
        </p:blipFill>
        <p:spPr>
          <a:xfrm>
            <a:off x="1432291" y="2326484"/>
            <a:ext cx="3904359" cy="322465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126367" y="106312"/>
            <a:ext cx="1181685" cy="14777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9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a:t>
            </a:r>
            <a:endParaRPr lang="zh-CN" altLang="en-US" dirty="0"/>
          </a:p>
        </p:txBody>
      </p:sp>
      <p:sp>
        <p:nvSpPr>
          <p:cNvPr id="4" name="矩形 3"/>
          <p:cNvSpPr/>
          <p:nvPr/>
        </p:nvSpPr>
        <p:spPr>
          <a:xfrm>
            <a:off x="4608356" y="1755547"/>
            <a:ext cx="6454979" cy="4905382"/>
          </a:xfrm>
          <a:prstGeom prst="rect">
            <a:avLst/>
          </a:prstGeom>
        </p:spPr>
        <p:txBody>
          <a:bodyPr wrap="square">
            <a:spAutoFit/>
          </a:bodyPr>
          <a:lstStyle/>
          <a:p>
            <a:pPr algn="just">
              <a:lnSpc>
                <a:spcPct val="150000"/>
              </a:lnSpc>
            </a:pPr>
            <a:r>
              <a:rPr lang="zh-CN" altLang="en-US" sz="1400" dirty="0">
                <a:latin typeface="+mn-ea"/>
              </a:rPr>
              <a:t>王枫，教授、博士，</a:t>
            </a:r>
            <a:r>
              <a:rPr lang="en-US" altLang="zh-CN" sz="1400" dirty="0">
                <a:latin typeface="+mn-ea"/>
              </a:rPr>
              <a:t>1965</a:t>
            </a:r>
            <a:r>
              <a:rPr lang="zh-CN" altLang="en-US" sz="1400" dirty="0">
                <a:latin typeface="+mn-ea"/>
              </a:rPr>
              <a:t>年</a:t>
            </a:r>
            <a:r>
              <a:rPr lang="en-US" altLang="zh-CN" sz="1400" dirty="0">
                <a:latin typeface="+mn-ea"/>
              </a:rPr>
              <a:t>10</a:t>
            </a:r>
            <a:r>
              <a:rPr lang="zh-CN" altLang="en-US" sz="1400" dirty="0">
                <a:latin typeface="+mn-ea"/>
              </a:rPr>
              <a:t>月出生。现任中国人民解放军第四军医大学营养与食品卫生学教研室主任。</a:t>
            </a:r>
            <a:r>
              <a:rPr lang="en-US" altLang="zh-CN" sz="1400" dirty="0">
                <a:latin typeface="+mn-ea"/>
              </a:rPr>
              <a:t>1983</a:t>
            </a:r>
            <a:r>
              <a:rPr lang="zh-CN" altLang="en-US" sz="1400" dirty="0">
                <a:latin typeface="+mn-ea"/>
              </a:rPr>
              <a:t>到</a:t>
            </a:r>
            <a:r>
              <a:rPr lang="en-US" altLang="zh-CN" sz="1400" dirty="0">
                <a:latin typeface="+mn-ea"/>
              </a:rPr>
              <a:t>1989</a:t>
            </a:r>
            <a:r>
              <a:rPr lang="zh-CN" altLang="en-US" sz="1400" dirty="0">
                <a:latin typeface="+mn-ea"/>
              </a:rPr>
              <a:t>年在华西医科大学预防医学与公共卫生专业学习，</a:t>
            </a:r>
            <a:r>
              <a:rPr lang="en-US" altLang="zh-CN" sz="1400" dirty="0">
                <a:latin typeface="+mn-ea"/>
              </a:rPr>
              <a:t>1995</a:t>
            </a:r>
            <a:r>
              <a:rPr lang="zh-CN" altLang="en-US" sz="1400" dirty="0">
                <a:latin typeface="+mn-ea"/>
              </a:rPr>
              <a:t>年在第四军医大学获硕士学位，</a:t>
            </a:r>
            <a:r>
              <a:rPr lang="en-US" altLang="zh-CN" sz="1400" dirty="0">
                <a:latin typeface="+mn-ea"/>
              </a:rPr>
              <a:t>1998</a:t>
            </a:r>
            <a:r>
              <a:rPr lang="zh-CN" altLang="en-US" sz="1400" dirty="0">
                <a:latin typeface="+mn-ea"/>
              </a:rPr>
              <a:t>在第二军医大学获营养与食品卫生学博士学位，</a:t>
            </a:r>
            <a:r>
              <a:rPr lang="en-US" altLang="zh-CN" sz="1400" dirty="0">
                <a:latin typeface="+mn-ea"/>
              </a:rPr>
              <a:t>1998</a:t>
            </a:r>
            <a:r>
              <a:rPr lang="zh-CN" altLang="en-US" sz="1400" dirty="0">
                <a:latin typeface="+mn-ea"/>
              </a:rPr>
              <a:t>年到</a:t>
            </a:r>
            <a:r>
              <a:rPr lang="en-US" altLang="zh-CN" sz="1400" dirty="0">
                <a:latin typeface="+mn-ea"/>
              </a:rPr>
              <a:t>2000</a:t>
            </a:r>
            <a:r>
              <a:rPr lang="zh-CN" altLang="en-US" sz="1400" dirty="0">
                <a:latin typeface="+mn-ea"/>
              </a:rPr>
              <a:t>年在第四军医大学生物学博士后流动站生物化学与分子生物学专业进行博士后研究，主要从事有关基因工程的相关研究工作；</a:t>
            </a:r>
            <a:r>
              <a:rPr lang="en-US" altLang="zh-CN" sz="1400" dirty="0">
                <a:latin typeface="+mn-ea"/>
              </a:rPr>
              <a:t>2009</a:t>
            </a:r>
            <a:r>
              <a:rPr lang="zh-CN" altLang="en-US" sz="1400" dirty="0">
                <a:latin typeface="+mn-ea"/>
              </a:rPr>
              <a:t>年</a:t>
            </a:r>
            <a:r>
              <a:rPr lang="en-US" altLang="zh-CN" sz="1400" dirty="0">
                <a:latin typeface="+mn-ea"/>
              </a:rPr>
              <a:t>8</a:t>
            </a:r>
            <a:r>
              <a:rPr lang="zh-CN" altLang="en-US" sz="1400" dirty="0">
                <a:latin typeface="+mn-ea"/>
              </a:rPr>
              <a:t>月至</a:t>
            </a:r>
            <a:r>
              <a:rPr lang="en-US" altLang="zh-CN" sz="1400" dirty="0">
                <a:latin typeface="+mn-ea"/>
              </a:rPr>
              <a:t>2010</a:t>
            </a:r>
            <a:r>
              <a:rPr lang="zh-CN" altLang="en-US" sz="1400" dirty="0">
                <a:latin typeface="+mn-ea"/>
              </a:rPr>
              <a:t>年</a:t>
            </a:r>
            <a:r>
              <a:rPr lang="en-US" altLang="zh-CN" sz="1400" dirty="0">
                <a:latin typeface="+mn-ea"/>
              </a:rPr>
              <a:t>12</a:t>
            </a:r>
            <a:r>
              <a:rPr lang="zh-CN" altLang="en-US" sz="1400" dirty="0">
                <a:latin typeface="+mn-ea"/>
              </a:rPr>
              <a:t>月，在美国新墨西哥大学药学院做访问学者。从事营养与食品卫生学教学科研工作</a:t>
            </a:r>
            <a:r>
              <a:rPr lang="en-US" altLang="zh-CN" sz="1400" dirty="0">
                <a:latin typeface="+mn-ea"/>
              </a:rPr>
              <a:t>25</a:t>
            </a:r>
            <a:r>
              <a:rPr lang="zh-CN" altLang="en-US" sz="1400" dirty="0">
                <a:latin typeface="+mn-ea"/>
              </a:rPr>
              <a:t>年，主要研究方向为军队特殊环境营养、营养与疾病。先后培养研究生</a:t>
            </a:r>
            <a:r>
              <a:rPr lang="en-US" altLang="zh-CN" sz="1400" dirty="0">
                <a:latin typeface="+mn-ea"/>
              </a:rPr>
              <a:t>40</a:t>
            </a:r>
            <a:r>
              <a:rPr lang="zh-CN" altLang="en-US" sz="1400" dirty="0">
                <a:latin typeface="+mn-ea"/>
              </a:rPr>
              <a:t>多名，</a:t>
            </a:r>
            <a:r>
              <a:rPr lang="en-US" altLang="zh-CN" sz="1400" dirty="0">
                <a:latin typeface="+mn-ea"/>
              </a:rPr>
              <a:t>2008</a:t>
            </a:r>
            <a:r>
              <a:rPr lang="zh-CN" altLang="en-US" sz="1400" dirty="0">
                <a:latin typeface="+mn-ea"/>
              </a:rPr>
              <a:t>年</a:t>
            </a:r>
            <a:r>
              <a:rPr lang="en-US" altLang="zh-CN" sz="1400" dirty="0">
                <a:latin typeface="+mn-ea"/>
              </a:rPr>
              <a:t>1</a:t>
            </a:r>
            <a:r>
              <a:rPr lang="zh-CN" altLang="en-US" sz="1400" dirty="0">
                <a:latin typeface="+mn-ea"/>
              </a:rPr>
              <a:t>名研究生获军队优秀硕士论文；主编营养与食品卫生学专业教材</a:t>
            </a:r>
            <a:r>
              <a:rPr lang="en-US" altLang="zh-CN" sz="1400" dirty="0">
                <a:latin typeface="+mn-ea"/>
              </a:rPr>
              <a:t>5</a:t>
            </a:r>
            <a:r>
              <a:rPr lang="zh-CN" altLang="en-US" sz="1400" dirty="0">
                <a:latin typeface="+mn-ea"/>
              </a:rPr>
              <a:t>部，主编专著</a:t>
            </a:r>
            <a:r>
              <a:rPr lang="en-US" altLang="zh-CN" sz="1400" dirty="0">
                <a:latin typeface="+mn-ea"/>
              </a:rPr>
              <a:t>7</a:t>
            </a:r>
            <a:r>
              <a:rPr lang="zh-CN" altLang="en-US" sz="1400" dirty="0">
                <a:latin typeface="+mn-ea"/>
              </a:rPr>
              <a:t>部。主持多项包括国家“</a:t>
            </a:r>
            <a:r>
              <a:rPr lang="en-US" altLang="zh-CN" sz="1400" dirty="0">
                <a:latin typeface="+mn-ea"/>
              </a:rPr>
              <a:t>863”</a:t>
            </a:r>
            <a:r>
              <a:rPr lang="zh-CN" altLang="en-US" sz="1400" dirty="0">
                <a:latin typeface="+mn-ea"/>
              </a:rPr>
              <a:t>课题、国家自然科学基金面上项目和军队科研课题共</a:t>
            </a:r>
            <a:r>
              <a:rPr lang="en-US" altLang="zh-CN" sz="1400" dirty="0">
                <a:latin typeface="+mn-ea"/>
              </a:rPr>
              <a:t>8</a:t>
            </a:r>
            <a:r>
              <a:rPr lang="zh-CN" altLang="en-US" sz="1400" dirty="0">
                <a:latin typeface="+mn-ea"/>
              </a:rPr>
              <a:t>项，获得军队和省科学进步二等奖</a:t>
            </a:r>
            <a:r>
              <a:rPr lang="en-US" altLang="zh-CN" sz="1400" dirty="0">
                <a:latin typeface="+mn-ea"/>
              </a:rPr>
              <a:t>2</a:t>
            </a:r>
            <a:r>
              <a:rPr lang="zh-CN" altLang="en-US" sz="1400" dirty="0">
                <a:latin typeface="+mn-ea"/>
              </a:rPr>
              <a:t>项，在国内外学术期刊发表研究论文</a:t>
            </a:r>
            <a:r>
              <a:rPr lang="en-US" altLang="zh-CN" sz="1400" dirty="0">
                <a:latin typeface="+mn-ea"/>
              </a:rPr>
              <a:t>100</a:t>
            </a:r>
            <a:r>
              <a:rPr lang="zh-CN" altLang="en-US" sz="1400" dirty="0">
                <a:latin typeface="+mn-ea"/>
              </a:rPr>
              <a:t>多篇</a:t>
            </a:r>
            <a:r>
              <a:rPr lang="en-US" altLang="zh-CN" sz="1400" dirty="0">
                <a:latin typeface="+mn-ea"/>
              </a:rPr>
              <a:t>,</a:t>
            </a:r>
            <a:r>
              <a:rPr lang="zh-CN" altLang="en-US" sz="1400" dirty="0">
                <a:latin typeface="+mn-ea"/>
              </a:rPr>
              <a:t>其中</a:t>
            </a:r>
            <a:r>
              <a:rPr lang="en-US" altLang="zh-CN" sz="1400" dirty="0">
                <a:latin typeface="+mn-ea"/>
              </a:rPr>
              <a:t>SCI</a:t>
            </a:r>
            <a:r>
              <a:rPr lang="zh-CN" altLang="en-US" sz="1400" dirty="0">
                <a:latin typeface="+mn-ea"/>
              </a:rPr>
              <a:t>收录</a:t>
            </a:r>
            <a:r>
              <a:rPr lang="en-US" altLang="zh-CN" sz="1400" dirty="0">
                <a:latin typeface="+mn-ea"/>
              </a:rPr>
              <a:t>12</a:t>
            </a:r>
            <a:r>
              <a:rPr lang="zh-CN" altLang="en-US" sz="1400" dirty="0">
                <a:latin typeface="+mn-ea"/>
              </a:rPr>
              <a:t>篇。</a:t>
            </a:r>
            <a:r>
              <a:rPr lang="en-US" altLang="zh-CN" sz="1400" dirty="0">
                <a:latin typeface="+mn-ea"/>
              </a:rPr>
              <a:t>2005</a:t>
            </a:r>
            <a:r>
              <a:rPr lang="zh-CN" altLang="en-US" sz="1400" dirty="0">
                <a:latin typeface="+mn-ea"/>
              </a:rPr>
              <a:t>年获总后勤部“育才奖”银奖。现任中国营养学会理事、中国人民解放军营养医学专业委员会副主任委员、国家食品药品监督管理局保健食品审评专家、陕西省营养学会副理事长、陕西食品学会副理事长、陕西省食品安全咨询专家等多项社会职务。</a:t>
            </a:r>
            <a:endParaRPr lang="zh-CN" altLang="en-US" sz="1400" dirty="0"/>
          </a:p>
        </p:txBody>
      </p:sp>
      <p:pic>
        <p:nvPicPr>
          <p:cNvPr id="5" name="图片 4"/>
          <p:cNvPicPr>
            <a:picLocks noChangeAspect="1"/>
          </p:cNvPicPr>
          <p:nvPr/>
        </p:nvPicPr>
        <p:blipFill>
          <a:blip r:embed="rId2"/>
          <a:stretch>
            <a:fillRect/>
          </a:stretch>
        </p:blipFill>
        <p:spPr>
          <a:xfrm>
            <a:off x="1999355" y="1919555"/>
            <a:ext cx="2057453" cy="2756988"/>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117816" y="383774"/>
            <a:ext cx="3877985" cy="1200329"/>
          </a:xfrm>
          <a:prstGeom prst="rect">
            <a:avLst/>
          </a:prstGeom>
        </p:spPr>
        <p:txBody>
          <a:bodyPr wrap="none">
            <a:spAutoFit/>
          </a:bodyPr>
          <a:lstStyle/>
          <a:p>
            <a:r>
              <a:rPr lang="zh-CN" altLang="en-US" sz="7200" dirty="0">
                <a:latin typeface="+mn-ea"/>
              </a:rPr>
              <a:t>专家团队</a:t>
            </a:r>
          </a:p>
        </p:txBody>
      </p:sp>
      <p:pic>
        <p:nvPicPr>
          <p:cNvPr id="8" name="图片 7" descr="499609750803950299"/>
          <p:cNvPicPr>
            <a:picLocks noChangeAspect="1"/>
          </p:cNvPicPr>
          <p:nvPr/>
        </p:nvPicPr>
        <p:blipFill>
          <a:blip r:embed="rId3"/>
          <a:stretch>
            <a:fillRect/>
          </a:stretch>
        </p:blipFill>
        <p:spPr>
          <a:xfrm rot="16200000">
            <a:off x="989965" y="2494280"/>
            <a:ext cx="3945890" cy="26295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pic>
        <p:nvPicPr>
          <p:cNvPr id="3" name="图片 2"/>
          <p:cNvPicPr>
            <a:picLocks noChangeAspect="1"/>
          </p:cNvPicPr>
          <p:nvPr/>
        </p:nvPicPr>
        <p:blipFill>
          <a:blip r:embed="rId2"/>
          <a:stretch>
            <a:fillRect/>
          </a:stretch>
        </p:blipFill>
        <p:spPr>
          <a:xfrm>
            <a:off x="2117816" y="1946688"/>
            <a:ext cx="2057453" cy="2747874"/>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2117816" y="383774"/>
            <a:ext cx="3877985" cy="1200329"/>
          </a:xfrm>
          <a:prstGeom prst="rect">
            <a:avLst/>
          </a:prstGeom>
        </p:spPr>
        <p:txBody>
          <a:bodyPr wrap="none">
            <a:spAutoFit/>
          </a:bodyPr>
          <a:lstStyle/>
          <a:p>
            <a:r>
              <a:rPr lang="zh-CN" altLang="en-US" sz="7200" dirty="0">
                <a:latin typeface="+mn-ea"/>
              </a:rPr>
              <a:t>专家团队</a:t>
            </a:r>
          </a:p>
        </p:txBody>
      </p:sp>
      <p:sp>
        <p:nvSpPr>
          <p:cNvPr id="5" name="矩形 4"/>
          <p:cNvSpPr/>
          <p:nvPr/>
        </p:nvSpPr>
        <p:spPr>
          <a:xfrm>
            <a:off x="4608357" y="1946688"/>
            <a:ext cx="5721648" cy="1384995"/>
          </a:xfrm>
          <a:prstGeom prst="rect">
            <a:avLst/>
          </a:prstGeom>
        </p:spPr>
        <p:txBody>
          <a:bodyPr wrap="square">
            <a:spAutoFit/>
          </a:bodyPr>
          <a:lstStyle/>
          <a:p>
            <a:pPr algn="just">
              <a:lnSpc>
                <a:spcPct val="150000"/>
              </a:lnSpc>
            </a:pPr>
            <a:r>
              <a:rPr lang="zh-CN" altLang="en-US" sz="1400" dirty="0">
                <a:latin typeface="+mn-ea"/>
              </a:rPr>
              <a:t>杨瑞华，</a:t>
            </a:r>
            <a:r>
              <a:rPr lang="en-US" altLang="zh-CN" sz="1400" dirty="0">
                <a:latin typeface="+mn-ea"/>
              </a:rPr>
              <a:t>1970</a:t>
            </a:r>
            <a:r>
              <a:rPr lang="zh-CN" altLang="en-US" sz="1400" dirty="0">
                <a:latin typeface="+mn-ea"/>
              </a:rPr>
              <a:t>年出生，曾赴美国辛辛那提大学医学院进行博士后研究。主要从事营养素与神经系统功能的研究，目前研究方向为：</a:t>
            </a:r>
            <a:r>
              <a:rPr lang="en-US" altLang="zh-CN" sz="1400" dirty="0">
                <a:latin typeface="+mn-ea"/>
              </a:rPr>
              <a:t>1.</a:t>
            </a:r>
            <a:r>
              <a:rPr lang="zh-CN" altLang="en-US" sz="1400" dirty="0">
                <a:latin typeface="+mn-ea"/>
              </a:rPr>
              <a:t>神经病理性痛的机制及预防；</a:t>
            </a:r>
            <a:r>
              <a:rPr lang="en-US" altLang="zh-CN" sz="1400" dirty="0">
                <a:latin typeface="+mn-ea"/>
              </a:rPr>
              <a:t>2.</a:t>
            </a:r>
            <a:r>
              <a:rPr lang="zh-CN" altLang="en-US" sz="1400" dirty="0">
                <a:latin typeface="+mn-ea"/>
              </a:rPr>
              <a:t>睡眠剥夺的营养防护措施研究。国内外发表论文</a:t>
            </a:r>
            <a:r>
              <a:rPr lang="en-US" altLang="zh-CN" sz="1400" dirty="0">
                <a:latin typeface="+mn-ea"/>
              </a:rPr>
              <a:t>50</a:t>
            </a:r>
            <a:r>
              <a:rPr lang="zh-CN" altLang="en-US" sz="1400" dirty="0">
                <a:latin typeface="+mn-ea"/>
              </a:rPr>
              <a:t>余篇。</a:t>
            </a:r>
            <a:endParaRPr lang="zh-CN" altLang="en-US" sz="1400" dirty="0"/>
          </a:p>
        </p:txBody>
      </p:sp>
      <p:pic>
        <p:nvPicPr>
          <p:cNvPr id="6" name="图片 5" descr="45426921141188689"/>
          <p:cNvPicPr>
            <a:picLocks noChangeAspect="1"/>
          </p:cNvPicPr>
          <p:nvPr/>
        </p:nvPicPr>
        <p:blipFill>
          <a:blip r:embed="rId3"/>
          <a:stretch>
            <a:fillRect/>
          </a:stretch>
        </p:blipFill>
        <p:spPr>
          <a:xfrm>
            <a:off x="1962785" y="1863725"/>
            <a:ext cx="2367280" cy="3130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pic>
        <p:nvPicPr>
          <p:cNvPr id="3" name="图片 2"/>
          <p:cNvPicPr>
            <a:picLocks noChangeAspect="1"/>
          </p:cNvPicPr>
          <p:nvPr/>
        </p:nvPicPr>
        <p:blipFill>
          <a:blip r:embed="rId2"/>
          <a:stretch>
            <a:fillRect/>
          </a:stretch>
        </p:blipFill>
        <p:spPr>
          <a:xfrm>
            <a:off x="745879" y="2116477"/>
            <a:ext cx="5301464" cy="397609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矩形 3"/>
          <p:cNvSpPr/>
          <p:nvPr/>
        </p:nvSpPr>
        <p:spPr>
          <a:xfrm>
            <a:off x="2117816" y="383774"/>
            <a:ext cx="3877985" cy="1200329"/>
          </a:xfrm>
          <a:prstGeom prst="rect">
            <a:avLst/>
          </a:prstGeom>
        </p:spPr>
        <p:txBody>
          <a:bodyPr wrap="none">
            <a:spAutoFit/>
          </a:bodyPr>
          <a:lstStyle/>
          <a:p>
            <a:r>
              <a:rPr lang="zh-CN" altLang="en-US" sz="7200" dirty="0">
                <a:latin typeface="+mn-ea"/>
              </a:rPr>
              <a:t>策划团队</a:t>
            </a:r>
          </a:p>
        </p:txBody>
      </p:sp>
      <p:sp>
        <p:nvSpPr>
          <p:cNvPr id="5" name="矩形 4"/>
          <p:cNvSpPr/>
          <p:nvPr/>
        </p:nvSpPr>
        <p:spPr>
          <a:xfrm>
            <a:off x="6258352" y="2927280"/>
            <a:ext cx="4795930" cy="2354491"/>
          </a:xfrm>
          <a:prstGeom prst="rect">
            <a:avLst/>
          </a:prstGeom>
        </p:spPr>
        <p:txBody>
          <a:bodyPr wrap="square">
            <a:spAutoFit/>
          </a:bodyPr>
          <a:lstStyle/>
          <a:p>
            <a:pPr algn="just">
              <a:lnSpc>
                <a:spcPct val="150000"/>
              </a:lnSpc>
            </a:pPr>
            <a:r>
              <a:rPr lang="zh-CN" altLang="en-US" sz="1400" dirty="0">
                <a:latin typeface="+mn-ea"/>
              </a:rPr>
              <a:t>戴加乐，</a:t>
            </a:r>
            <a:r>
              <a:rPr lang="en-US" altLang="zh-CN" sz="1400" dirty="0">
                <a:latin typeface="+mn-ea"/>
              </a:rPr>
              <a:t>1991</a:t>
            </a:r>
            <a:r>
              <a:rPr lang="zh-CN" altLang="en-US" sz="1400" dirty="0">
                <a:latin typeface="+mn-ea"/>
              </a:rPr>
              <a:t>年出生，西北工业大学毕业，硕士研究生学历。曾赴美国罗德岛设计大学深造，微软公司担任产品总监以及产品策划师。擅长策划：大健康企业盈利模式打造、实战营销技战术、公司企业文化建设、标准工程打造、老客户服务系统，品牌策划、市场策划、战略策划、公关策划等。目前就职于陕西维尔尼斯健康科技有限公司，带领策划团队，按照公司上市的布局，一步步前进着。</a:t>
            </a:r>
            <a:endParaRPr lang="zh-CN" alt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a:t>
            </a:r>
            <a:endParaRPr lang="zh-CN" altLang="en-US" dirty="0"/>
          </a:p>
        </p:txBody>
      </p:sp>
      <p:pic>
        <p:nvPicPr>
          <p:cNvPr id="3" name="图片 2"/>
          <p:cNvPicPr>
            <a:picLocks noChangeAspect="1"/>
          </p:cNvPicPr>
          <p:nvPr/>
        </p:nvPicPr>
        <p:blipFill>
          <a:blip r:embed="rId2"/>
          <a:stretch>
            <a:fillRect/>
          </a:stretch>
        </p:blipFill>
        <p:spPr>
          <a:xfrm>
            <a:off x="1040234" y="2067674"/>
            <a:ext cx="4955567" cy="371667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矩形 3"/>
          <p:cNvSpPr/>
          <p:nvPr/>
        </p:nvSpPr>
        <p:spPr>
          <a:xfrm>
            <a:off x="2117816" y="383774"/>
            <a:ext cx="3877985" cy="1200329"/>
          </a:xfrm>
          <a:prstGeom prst="rect">
            <a:avLst/>
          </a:prstGeom>
        </p:spPr>
        <p:txBody>
          <a:bodyPr wrap="none">
            <a:spAutoFit/>
          </a:bodyPr>
          <a:lstStyle/>
          <a:p>
            <a:r>
              <a:rPr lang="zh-CN" altLang="en-US" sz="7200" dirty="0">
                <a:latin typeface="+mn-ea"/>
              </a:rPr>
              <a:t>技术团队</a:t>
            </a:r>
          </a:p>
        </p:txBody>
      </p:sp>
      <p:sp>
        <p:nvSpPr>
          <p:cNvPr id="5" name="矩形 4"/>
          <p:cNvSpPr/>
          <p:nvPr/>
        </p:nvSpPr>
        <p:spPr>
          <a:xfrm>
            <a:off x="6385101" y="2349981"/>
            <a:ext cx="4795930" cy="2354491"/>
          </a:xfrm>
          <a:prstGeom prst="rect">
            <a:avLst/>
          </a:prstGeom>
        </p:spPr>
        <p:txBody>
          <a:bodyPr wrap="square">
            <a:spAutoFit/>
          </a:bodyPr>
          <a:lstStyle/>
          <a:p>
            <a:pPr algn="just">
              <a:lnSpc>
                <a:spcPct val="150000"/>
              </a:lnSpc>
            </a:pPr>
            <a:r>
              <a:rPr lang="zh-CN" altLang="en-US" sz="1400" dirty="0">
                <a:latin typeface="+mn-ea"/>
              </a:rPr>
              <a:t>晁瑞成，</a:t>
            </a:r>
            <a:r>
              <a:rPr lang="en-US" altLang="zh-CN" sz="1400" dirty="0">
                <a:latin typeface="+mn-ea"/>
              </a:rPr>
              <a:t>1977</a:t>
            </a:r>
            <a:r>
              <a:rPr lang="zh-CN" altLang="en-US" sz="1400" dirty="0">
                <a:latin typeface="+mn-ea"/>
              </a:rPr>
              <a:t>年出生，大学本科学历，获得许多专业类权威技术证书。曾任上海唯晶科技制作人，为世嘉、科乐美等国际一流游戏公司合作开发网络游戏。以及大型企业的项目网站平台的设计和搭建，拥有丰富的项目管理、开发经验和流程管理经验。 目前就职于陕西维尔尼斯健康科技有限公司，担任技术总监，带领技术团队，按照公司项目要求</a:t>
            </a:r>
            <a:r>
              <a:rPr lang="zh-CN" altLang="en-US" sz="1400">
                <a:latin typeface="+mn-ea"/>
              </a:rPr>
              <a:t>以及计划进行着。</a:t>
            </a:r>
            <a:endParaRPr lang="zh-CN" alt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part</a:t>
            </a:r>
            <a:endParaRPr lang="zh-CN" altLang="en-US" dirty="0"/>
          </a:p>
        </p:txBody>
      </p:sp>
      <p:sp>
        <p:nvSpPr>
          <p:cNvPr id="5" name="文本占位符 4"/>
          <p:cNvSpPr>
            <a:spLocks noGrp="1"/>
          </p:cNvSpPr>
          <p:nvPr>
            <p:ph type="body" sz="quarter" idx="14"/>
          </p:nvPr>
        </p:nvSpPr>
        <p:spPr/>
        <p:txBody>
          <a:bodyPr/>
          <a:lstStyle/>
          <a:p>
            <a:r>
              <a:rPr lang="en-US" altLang="zh-CN" dirty="0"/>
              <a:t>04</a:t>
            </a:r>
            <a:endParaRPr lang="zh-CN" altLang="en-US" dirty="0"/>
          </a:p>
        </p:txBody>
      </p:sp>
      <p:sp>
        <p:nvSpPr>
          <p:cNvPr id="7" name="矩形 6"/>
          <p:cNvSpPr/>
          <p:nvPr/>
        </p:nvSpPr>
        <p:spPr>
          <a:xfrm>
            <a:off x="5729288" y="2828832"/>
            <a:ext cx="3877985" cy="1200329"/>
          </a:xfrm>
          <a:prstGeom prst="rect">
            <a:avLst/>
          </a:prstGeom>
        </p:spPr>
        <p:txBody>
          <a:bodyPr wrap="none">
            <a:spAutoFit/>
          </a:bodyPr>
          <a:lstStyle/>
          <a:p>
            <a:r>
              <a:rPr kumimoji="1" lang="zh-CN" altLang="en-US" sz="7200" dirty="0">
                <a:solidFill>
                  <a:schemeClr val="bg1"/>
                </a:solidFill>
              </a:rPr>
              <a:t>发展规划</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80008" y="291220"/>
            <a:ext cx="3069774" cy="651315"/>
          </a:xfrm>
        </p:spPr>
        <p:txBody>
          <a:bodyPr/>
          <a:lstStyle/>
          <a:p>
            <a:r>
              <a:rPr kumimoji="1" lang="zh-CN" altLang="en-US" dirty="0"/>
              <a:t>发展规划</a:t>
            </a:r>
          </a:p>
        </p:txBody>
      </p:sp>
      <p:sp>
        <p:nvSpPr>
          <p:cNvPr id="3" name="等腰三角形 7"/>
          <p:cNvSpPr/>
          <p:nvPr/>
        </p:nvSpPr>
        <p:spPr>
          <a:xfrm>
            <a:off x="2221169" y="3125306"/>
            <a:ext cx="1162050" cy="1103348"/>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梯形 3"/>
          <p:cNvSpPr/>
          <p:nvPr/>
        </p:nvSpPr>
        <p:spPr>
          <a:xfrm>
            <a:off x="1870171" y="4213414"/>
            <a:ext cx="1872181" cy="666102"/>
          </a:xfrm>
          <a:prstGeom prst="trapezoid">
            <a:avLst>
              <a:gd name="adj" fmla="val 5374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1548376" y="4881998"/>
            <a:ext cx="2515624" cy="645829"/>
          </a:xfrm>
          <a:prstGeom prst="trapezoid">
            <a:avLst>
              <a:gd name="adj" fmla="val 4961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1201994" y="5516493"/>
            <a:ext cx="3218913" cy="673663"/>
          </a:xfrm>
          <a:prstGeom prst="trapezoid">
            <a:avLst>
              <a:gd name="adj" fmla="val 515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57886" y="3707546"/>
            <a:ext cx="729814" cy="400110"/>
          </a:xfrm>
          <a:prstGeom prst="rect">
            <a:avLst/>
          </a:prstGeom>
          <a:noFill/>
        </p:spPr>
        <p:txBody>
          <a:bodyPr wrap="square" rtlCol="0">
            <a:spAutoFit/>
          </a:bodyPr>
          <a:lstStyle/>
          <a:p>
            <a:r>
              <a:rPr lang="zh-CN" altLang="en-US" sz="2000" b="1" dirty="0">
                <a:solidFill>
                  <a:schemeClr val="bg1"/>
                </a:solidFill>
              </a:rPr>
              <a:t>生态</a:t>
            </a:r>
          </a:p>
        </p:txBody>
      </p:sp>
      <p:sp>
        <p:nvSpPr>
          <p:cNvPr id="8" name="文本框 7"/>
          <p:cNvSpPr txBox="1"/>
          <p:nvPr/>
        </p:nvSpPr>
        <p:spPr>
          <a:xfrm>
            <a:off x="2457886" y="4342232"/>
            <a:ext cx="729814" cy="400110"/>
          </a:xfrm>
          <a:prstGeom prst="rect">
            <a:avLst/>
          </a:prstGeom>
          <a:noFill/>
        </p:spPr>
        <p:txBody>
          <a:bodyPr wrap="square" rtlCol="0">
            <a:spAutoFit/>
          </a:bodyPr>
          <a:lstStyle/>
          <a:p>
            <a:r>
              <a:rPr lang="zh-CN" altLang="en-US" sz="2000" b="1" dirty="0">
                <a:solidFill>
                  <a:schemeClr val="bg1"/>
                </a:solidFill>
              </a:rPr>
              <a:t>金融</a:t>
            </a:r>
          </a:p>
        </p:txBody>
      </p:sp>
      <p:sp>
        <p:nvSpPr>
          <p:cNvPr id="9" name="文本框 8"/>
          <p:cNvSpPr txBox="1"/>
          <p:nvPr/>
        </p:nvSpPr>
        <p:spPr>
          <a:xfrm>
            <a:off x="2457886" y="5010625"/>
            <a:ext cx="729814" cy="400110"/>
          </a:xfrm>
          <a:prstGeom prst="rect">
            <a:avLst/>
          </a:prstGeom>
          <a:noFill/>
        </p:spPr>
        <p:txBody>
          <a:bodyPr wrap="square" rtlCol="0">
            <a:spAutoFit/>
          </a:bodyPr>
          <a:lstStyle/>
          <a:p>
            <a:r>
              <a:rPr lang="zh-CN" altLang="en-US" sz="2000" b="1" dirty="0">
                <a:solidFill>
                  <a:schemeClr val="bg1"/>
                </a:solidFill>
              </a:rPr>
              <a:t>运营</a:t>
            </a:r>
          </a:p>
        </p:txBody>
      </p:sp>
      <p:sp>
        <p:nvSpPr>
          <p:cNvPr id="10" name="文本框 9"/>
          <p:cNvSpPr txBox="1"/>
          <p:nvPr/>
        </p:nvSpPr>
        <p:spPr>
          <a:xfrm>
            <a:off x="2457886" y="5651239"/>
            <a:ext cx="729814" cy="400110"/>
          </a:xfrm>
          <a:prstGeom prst="rect">
            <a:avLst/>
          </a:prstGeom>
          <a:noFill/>
        </p:spPr>
        <p:txBody>
          <a:bodyPr wrap="square" rtlCol="0">
            <a:spAutoFit/>
          </a:bodyPr>
          <a:lstStyle/>
          <a:p>
            <a:r>
              <a:rPr lang="zh-CN" altLang="en-US" sz="2000" b="1" dirty="0">
                <a:solidFill>
                  <a:schemeClr val="bg1"/>
                </a:solidFill>
              </a:rPr>
              <a:t>技术</a:t>
            </a:r>
          </a:p>
        </p:txBody>
      </p:sp>
      <p:cxnSp>
        <p:nvCxnSpPr>
          <p:cNvPr id="11" name="直接连接符 17"/>
          <p:cNvCxnSpPr/>
          <p:nvPr/>
        </p:nvCxnSpPr>
        <p:spPr>
          <a:xfrm>
            <a:off x="3742352" y="4205753"/>
            <a:ext cx="143924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8"/>
          <p:cNvCxnSpPr/>
          <p:nvPr/>
        </p:nvCxnSpPr>
        <p:spPr>
          <a:xfrm>
            <a:off x="4064000" y="4817995"/>
            <a:ext cx="143924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9"/>
          <p:cNvCxnSpPr/>
          <p:nvPr/>
        </p:nvCxnSpPr>
        <p:spPr>
          <a:xfrm>
            <a:off x="4368800" y="5493355"/>
            <a:ext cx="143924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20"/>
          <p:cNvCxnSpPr/>
          <p:nvPr/>
        </p:nvCxnSpPr>
        <p:spPr>
          <a:xfrm>
            <a:off x="4783624" y="6168067"/>
            <a:ext cx="143924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979069" y="3828544"/>
            <a:ext cx="729814" cy="400110"/>
          </a:xfrm>
          <a:prstGeom prst="rect">
            <a:avLst/>
          </a:prstGeom>
          <a:noFill/>
        </p:spPr>
        <p:txBody>
          <a:bodyPr wrap="square" rtlCol="0">
            <a:spAutoFit/>
          </a:bodyPr>
          <a:lstStyle/>
          <a:p>
            <a:r>
              <a:rPr lang="en-US" altLang="zh-CN" sz="2000" b="1" dirty="0"/>
              <a:t>2020</a:t>
            </a:r>
            <a:endParaRPr lang="zh-CN" altLang="en-US" sz="2000" b="1" dirty="0"/>
          </a:p>
        </p:txBody>
      </p:sp>
      <p:sp>
        <p:nvSpPr>
          <p:cNvPr id="16" name="文本框 15"/>
          <p:cNvSpPr txBox="1"/>
          <p:nvPr/>
        </p:nvSpPr>
        <p:spPr>
          <a:xfrm>
            <a:off x="4343976" y="4417000"/>
            <a:ext cx="729814" cy="400110"/>
          </a:xfrm>
          <a:prstGeom prst="rect">
            <a:avLst/>
          </a:prstGeom>
          <a:noFill/>
        </p:spPr>
        <p:txBody>
          <a:bodyPr wrap="square" rtlCol="0">
            <a:spAutoFit/>
          </a:bodyPr>
          <a:lstStyle/>
          <a:p>
            <a:r>
              <a:rPr lang="en-US" altLang="zh-CN" sz="2000" b="1" dirty="0"/>
              <a:t>2019</a:t>
            </a:r>
            <a:endParaRPr lang="zh-CN" altLang="en-US" sz="2000" b="1" dirty="0"/>
          </a:p>
        </p:txBody>
      </p:sp>
      <p:sp>
        <p:nvSpPr>
          <p:cNvPr id="17" name="文本框 16"/>
          <p:cNvSpPr txBox="1"/>
          <p:nvPr/>
        </p:nvSpPr>
        <p:spPr>
          <a:xfrm>
            <a:off x="4672857" y="5091711"/>
            <a:ext cx="729814" cy="400110"/>
          </a:xfrm>
          <a:prstGeom prst="rect">
            <a:avLst/>
          </a:prstGeom>
          <a:noFill/>
        </p:spPr>
        <p:txBody>
          <a:bodyPr wrap="square" rtlCol="0">
            <a:spAutoFit/>
          </a:bodyPr>
          <a:lstStyle/>
          <a:p>
            <a:r>
              <a:rPr lang="en-US" altLang="zh-CN" sz="2000" b="1" dirty="0"/>
              <a:t>2018</a:t>
            </a:r>
            <a:endParaRPr lang="zh-CN" altLang="en-US" sz="2000" b="1" dirty="0"/>
          </a:p>
        </p:txBody>
      </p:sp>
      <p:sp>
        <p:nvSpPr>
          <p:cNvPr id="18" name="文本框 17"/>
          <p:cNvSpPr txBox="1"/>
          <p:nvPr/>
        </p:nvSpPr>
        <p:spPr>
          <a:xfrm>
            <a:off x="5073790" y="5761936"/>
            <a:ext cx="729814" cy="400110"/>
          </a:xfrm>
          <a:prstGeom prst="rect">
            <a:avLst/>
          </a:prstGeom>
          <a:noFill/>
        </p:spPr>
        <p:txBody>
          <a:bodyPr wrap="square" rtlCol="0">
            <a:spAutoFit/>
          </a:bodyPr>
          <a:lstStyle/>
          <a:p>
            <a:r>
              <a:rPr lang="en-US" altLang="zh-CN" sz="2000" b="1" dirty="0"/>
              <a:t>2017</a:t>
            </a:r>
            <a:endParaRPr lang="zh-CN" altLang="en-US" sz="2000" b="1" dirty="0"/>
          </a:p>
        </p:txBody>
      </p:sp>
      <p:sp>
        <p:nvSpPr>
          <p:cNvPr id="20" name="文本框 19"/>
          <p:cNvSpPr txBox="1"/>
          <p:nvPr/>
        </p:nvSpPr>
        <p:spPr>
          <a:xfrm>
            <a:off x="3318446" y="1220096"/>
            <a:ext cx="2708821" cy="1412678"/>
          </a:xfrm>
          <a:prstGeom prst="rect">
            <a:avLst/>
          </a:prstGeom>
          <a:noFill/>
        </p:spPr>
        <p:txBody>
          <a:bodyPr wrap="square" lIns="91424" tIns="45712" rIns="91424" bIns="45712" rtlCol="0">
            <a:spAutoFit/>
          </a:bodyPr>
          <a:lstStyle/>
          <a:p>
            <a:pP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年用户、健康医生服务对接平台完成营收</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1000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万元。</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年健康大数据平台开发基本完成达到营收</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亿元。</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年金融平台与数据平台对接完成营收</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亿元。</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年健康产业生态圈初步完成营收</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亿元。</a:t>
            </a:r>
            <a:endParaRPr kumimoji="1"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a:endParaRPr>
          </a:p>
        </p:txBody>
      </p:sp>
      <p:sp>
        <p:nvSpPr>
          <p:cNvPr id="22" name="矩形 21"/>
          <p:cNvSpPr/>
          <p:nvPr/>
        </p:nvSpPr>
        <p:spPr>
          <a:xfrm>
            <a:off x="5299830" y="3501045"/>
            <a:ext cx="2707302" cy="572464"/>
          </a:xfrm>
          <a:prstGeom prst="rect">
            <a:avLst/>
          </a:prstGeom>
        </p:spPr>
        <p:txBody>
          <a:bodyPr wrap="square">
            <a:spAutoFit/>
          </a:bodyPr>
          <a:lstStyle/>
          <a:p>
            <a:pPr marL="0" marR="0" lvl="0" indent="0" defTabSz="685165"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75000"/>
                    <a:lumOff val="25000"/>
                  </a:schemeClr>
                </a:solidFill>
                <a:effectLst/>
                <a:uLnTx/>
                <a:uFillTx/>
              </a:rPr>
              <a:t>初步达成以金融、数据、产品、服务所构成的大健康产业</a:t>
            </a:r>
          </a:p>
        </p:txBody>
      </p:sp>
      <p:sp>
        <p:nvSpPr>
          <p:cNvPr id="23" name="矩形 22"/>
          <p:cNvSpPr/>
          <p:nvPr/>
        </p:nvSpPr>
        <p:spPr>
          <a:xfrm>
            <a:off x="5604388" y="4244646"/>
            <a:ext cx="2707302" cy="572464"/>
          </a:xfrm>
          <a:prstGeom prst="rect">
            <a:avLst/>
          </a:prstGeom>
        </p:spPr>
        <p:txBody>
          <a:bodyPr wrap="square">
            <a:spAutoFit/>
          </a:bodyPr>
          <a:lstStyle/>
          <a:p>
            <a:pPr marL="0" marR="0" lvl="0" indent="0" defTabSz="685165" eaLnBrk="1" fontAlgn="auto" latinLnBrk="0" hangingPunct="1">
              <a:lnSpc>
                <a:spcPct val="130000"/>
              </a:lnSpc>
              <a:spcBef>
                <a:spcPts val="0"/>
              </a:spcBef>
              <a:spcAft>
                <a:spcPts val="0"/>
              </a:spcAft>
              <a:buClrTx/>
              <a:buSzTx/>
              <a:buFontTx/>
              <a:buNone/>
              <a:defRPr/>
            </a:pPr>
            <a:r>
              <a:rPr lang="zh-CN" altLang="en-US" sz="1200" kern="0" dirty="0">
                <a:solidFill>
                  <a:schemeClr val="tx1">
                    <a:lumMod val="75000"/>
                    <a:lumOff val="25000"/>
                  </a:schemeClr>
                </a:solidFill>
                <a:latin typeface="Century Gothic" panose="020B0502020202020204"/>
                <a:ea typeface="微软雅黑" panose="020B0503020204020204" pitchFamily="34" charset="-122"/>
              </a:rPr>
              <a:t>金融平台引入完毕，健康产业基金以及</a:t>
            </a:r>
            <a:r>
              <a:rPr lang="en-US" altLang="zh-CN" sz="1200" kern="0" dirty="0">
                <a:solidFill>
                  <a:schemeClr val="tx1">
                    <a:lumMod val="75000"/>
                    <a:lumOff val="25000"/>
                  </a:schemeClr>
                </a:solidFill>
                <a:latin typeface="Century Gothic" panose="020B0502020202020204"/>
                <a:ea typeface="微软雅黑" panose="020B0503020204020204" pitchFamily="34" charset="-122"/>
              </a:rPr>
              <a:t>HMO</a:t>
            </a:r>
            <a:r>
              <a:rPr lang="zh-CN" altLang="en-US" sz="1200" kern="0" dirty="0">
                <a:solidFill>
                  <a:schemeClr val="tx1">
                    <a:lumMod val="75000"/>
                    <a:lumOff val="25000"/>
                  </a:schemeClr>
                </a:solidFill>
                <a:latin typeface="Century Gothic" panose="020B0502020202020204"/>
                <a:ea typeface="微软雅黑" panose="020B0503020204020204" pitchFamily="34" charset="-122"/>
              </a:rPr>
              <a:t>模式初步建立</a:t>
            </a:r>
            <a:endParaRPr kumimoji="0" lang="zh-CN" altLang="en-US" sz="1200" b="0" i="0" u="none" strike="noStrike" kern="0" cap="none" spc="0" normalizeH="0" baseline="0" noProof="0" dirty="0">
              <a:ln>
                <a:noFill/>
              </a:ln>
              <a:solidFill>
                <a:schemeClr val="tx1">
                  <a:lumMod val="75000"/>
                  <a:lumOff val="25000"/>
                </a:schemeClr>
              </a:solidFill>
              <a:effectLst/>
              <a:uLnTx/>
              <a:uFillTx/>
            </a:endParaRPr>
          </a:p>
        </p:txBody>
      </p:sp>
      <p:sp>
        <p:nvSpPr>
          <p:cNvPr id="24" name="矩形 23"/>
          <p:cNvSpPr/>
          <p:nvPr/>
        </p:nvSpPr>
        <p:spPr>
          <a:xfrm>
            <a:off x="5902325" y="4955363"/>
            <a:ext cx="2707302" cy="572464"/>
          </a:xfrm>
          <a:prstGeom prst="rect">
            <a:avLst/>
          </a:prstGeom>
        </p:spPr>
        <p:txBody>
          <a:bodyPr wrap="square">
            <a:spAutoFit/>
          </a:bodyPr>
          <a:lstStyle/>
          <a:p>
            <a:pPr marL="0" marR="0" lvl="0" indent="0" defTabSz="685165" eaLnBrk="1" fontAlgn="auto" latinLnBrk="0" hangingPunct="1">
              <a:lnSpc>
                <a:spcPct val="130000"/>
              </a:lnSpc>
              <a:spcBef>
                <a:spcPts val="0"/>
              </a:spcBef>
              <a:spcAft>
                <a:spcPts val="0"/>
              </a:spcAft>
              <a:buClrTx/>
              <a:buSzTx/>
              <a:buFontTx/>
              <a:buNone/>
              <a:defRPr/>
            </a:pPr>
            <a:r>
              <a:rPr lang="zh-CN" altLang="en-US" sz="1200" kern="0" dirty="0">
                <a:solidFill>
                  <a:schemeClr val="tx1">
                    <a:lumMod val="75000"/>
                    <a:lumOff val="25000"/>
                  </a:schemeClr>
                </a:solidFill>
                <a:latin typeface="Century Gothic" panose="020B0502020202020204"/>
                <a:ea typeface="微软雅黑" panose="020B0503020204020204" pitchFamily="34" charset="-122"/>
              </a:rPr>
              <a:t>运营、服务团队构建基本完成，运营服务工作相应展开。</a:t>
            </a:r>
            <a:endParaRPr kumimoji="0" lang="zh-CN" altLang="en-US" sz="1200" b="0" i="0" u="none" strike="noStrike" kern="0" cap="none" spc="0" normalizeH="0" baseline="0" noProof="0" dirty="0">
              <a:ln>
                <a:noFill/>
              </a:ln>
              <a:solidFill>
                <a:schemeClr val="tx1">
                  <a:lumMod val="75000"/>
                  <a:lumOff val="25000"/>
                </a:schemeClr>
              </a:solidFill>
              <a:effectLst/>
              <a:uLnTx/>
              <a:uFillTx/>
            </a:endParaRPr>
          </a:p>
        </p:txBody>
      </p:sp>
      <p:sp>
        <p:nvSpPr>
          <p:cNvPr id="25" name="矩形 24"/>
          <p:cNvSpPr/>
          <p:nvPr/>
        </p:nvSpPr>
        <p:spPr>
          <a:xfrm>
            <a:off x="6222872" y="5636668"/>
            <a:ext cx="2707302" cy="572464"/>
          </a:xfrm>
          <a:prstGeom prst="rect">
            <a:avLst/>
          </a:prstGeom>
        </p:spPr>
        <p:txBody>
          <a:bodyPr wrap="square">
            <a:spAutoFit/>
          </a:bodyPr>
          <a:lstStyle/>
          <a:p>
            <a:pPr marL="0" marR="0" lvl="0" indent="0" defTabSz="685165" eaLnBrk="1" fontAlgn="auto" latinLnBrk="0" hangingPunct="1">
              <a:lnSpc>
                <a:spcPct val="130000"/>
              </a:lnSpc>
              <a:spcBef>
                <a:spcPts val="0"/>
              </a:spcBef>
              <a:spcAft>
                <a:spcPts val="0"/>
              </a:spcAft>
              <a:buClrTx/>
              <a:buSzTx/>
              <a:buFontTx/>
              <a:buNone/>
              <a:defRPr/>
            </a:pPr>
            <a:r>
              <a:rPr lang="zh-CN" altLang="en-US" sz="1200" kern="0" noProof="0" dirty="0">
                <a:solidFill>
                  <a:schemeClr val="tx1">
                    <a:lumMod val="75000"/>
                    <a:lumOff val="25000"/>
                  </a:schemeClr>
                </a:solidFill>
              </a:rPr>
              <a:t>健康大数据平台五大云基础开发工作开发完成，运营团队对接。</a:t>
            </a:r>
            <a:endParaRPr kumimoji="0" lang="zh-CN" altLang="en-US" sz="1200" b="0" i="0" u="none" strike="noStrike" kern="0" cap="none" spc="0" normalizeH="0" baseline="0" noProof="0" dirty="0">
              <a:ln>
                <a:noFill/>
              </a:ln>
              <a:solidFill>
                <a:schemeClr val="tx1">
                  <a:lumMod val="75000"/>
                  <a:lumOff val="25000"/>
                </a:schemeClr>
              </a:solidFill>
              <a:effectLst/>
              <a:uLnTx/>
              <a:uFillTx/>
            </a:endParaRPr>
          </a:p>
        </p:txBody>
      </p:sp>
      <p:graphicFrame>
        <p:nvGraphicFramePr>
          <p:cNvPr id="44" name="图表 43"/>
          <p:cNvGraphicFramePr/>
          <p:nvPr/>
        </p:nvGraphicFramePr>
        <p:xfrm>
          <a:off x="6092040" y="141609"/>
          <a:ext cx="3520883" cy="243750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愿景</a:t>
            </a:r>
          </a:p>
        </p:txBody>
      </p:sp>
      <p:sp>
        <p:nvSpPr>
          <p:cNvPr id="16" name="矩形 15"/>
          <p:cNvSpPr/>
          <p:nvPr/>
        </p:nvSpPr>
        <p:spPr>
          <a:xfrm>
            <a:off x="3400425" y="1020386"/>
            <a:ext cx="6143625" cy="909478"/>
          </a:xfrm>
          <a:prstGeom prst="rect">
            <a:avLst/>
          </a:prstGeom>
        </p:spPr>
        <p:txBody>
          <a:bodyPr wrap="square" lIns="68570" tIns="34289" rIns="68570" bIns="34289">
            <a:spAutoFit/>
          </a:bodyPr>
          <a:lstStyle/>
          <a:p>
            <a:pPr defTabSz="685165">
              <a:lnSpc>
                <a:spcPct val="130000"/>
              </a:lnSpc>
            </a:pPr>
            <a:r>
              <a:rPr lang="zh-CN" altLang="en-US" sz="2800" dirty="0">
                <a:solidFill>
                  <a:srgbClr val="000000">
                    <a:lumMod val="75000"/>
                    <a:lumOff val="25000"/>
                  </a:srgbClr>
                </a:solidFill>
                <a:latin typeface="微软雅黑" panose="020B0503020204020204" pitchFamily="34" charset="-122"/>
              </a:rPr>
              <a:t>我们的使命：让全民更健康</a:t>
            </a:r>
          </a:p>
          <a:p>
            <a:pPr defTabSz="685165">
              <a:lnSpc>
                <a:spcPct val="130000"/>
              </a:lnSpc>
            </a:pPr>
            <a:endParaRPr lang="zh-CN" altLang="en-US" sz="1400" dirty="0">
              <a:solidFill>
                <a:srgbClr val="000000">
                  <a:lumMod val="75000"/>
                  <a:lumOff val="25000"/>
                </a:srgbClr>
              </a:solidFill>
              <a:latin typeface="微软雅黑" panose="020B0503020204020204" pitchFamily="34" charset="-122"/>
            </a:endParaRPr>
          </a:p>
        </p:txBody>
      </p:sp>
      <p:sp>
        <p:nvSpPr>
          <p:cNvPr id="17" name="矩形 16"/>
          <p:cNvSpPr/>
          <p:nvPr/>
        </p:nvSpPr>
        <p:spPr>
          <a:xfrm>
            <a:off x="4088935" y="2398148"/>
            <a:ext cx="6143625" cy="574835"/>
          </a:xfrm>
          <a:prstGeom prst="rect">
            <a:avLst/>
          </a:prstGeom>
        </p:spPr>
        <p:txBody>
          <a:bodyPr wrap="square" lIns="68570" tIns="34289" rIns="68570" bIns="34289">
            <a:spAutoFit/>
          </a:bodyPr>
          <a:lstStyle/>
          <a:p>
            <a:pPr defTabSz="685165">
              <a:lnSpc>
                <a:spcPct val="130000"/>
              </a:lnSpc>
            </a:pPr>
            <a:r>
              <a:rPr lang="zh-CN" altLang="en-US" sz="2800" dirty="0">
                <a:solidFill>
                  <a:srgbClr val="000000">
                    <a:lumMod val="75000"/>
                    <a:lumOff val="25000"/>
                  </a:srgbClr>
                </a:solidFill>
                <a:latin typeface="微软雅黑" panose="020B0503020204020204" pitchFamily="34" charset="-122"/>
              </a:rPr>
              <a:t>我们的愿景：健康创造美好生活</a:t>
            </a:r>
          </a:p>
        </p:txBody>
      </p:sp>
      <p:sp>
        <p:nvSpPr>
          <p:cNvPr id="18" name="矩形 17"/>
          <p:cNvSpPr/>
          <p:nvPr/>
        </p:nvSpPr>
        <p:spPr>
          <a:xfrm>
            <a:off x="4088934" y="4013282"/>
            <a:ext cx="6608658" cy="629401"/>
          </a:xfrm>
          <a:prstGeom prst="rect">
            <a:avLst/>
          </a:prstGeom>
        </p:spPr>
        <p:txBody>
          <a:bodyPr wrap="square" lIns="68570" tIns="34289" rIns="68570" bIns="34289">
            <a:spAutoFit/>
          </a:bodyPr>
          <a:lstStyle/>
          <a:p>
            <a:pPr defTabSz="685165">
              <a:lnSpc>
                <a:spcPct val="130000"/>
              </a:lnSpc>
            </a:pPr>
            <a:r>
              <a:rPr lang="zh-CN" altLang="en-US" sz="2800" dirty="0">
                <a:solidFill>
                  <a:srgbClr val="000000">
                    <a:lumMod val="75000"/>
                    <a:lumOff val="25000"/>
                  </a:srgbClr>
                </a:solidFill>
                <a:latin typeface="微软雅黑" panose="020B0503020204020204" pitchFamily="34" charset="-122"/>
              </a:rPr>
              <a:t>我们的目标：建设国家一流大健康平台</a:t>
            </a:r>
          </a:p>
        </p:txBody>
      </p:sp>
      <p:sp>
        <p:nvSpPr>
          <p:cNvPr id="19" name="矩形 18"/>
          <p:cNvSpPr/>
          <p:nvPr/>
        </p:nvSpPr>
        <p:spPr>
          <a:xfrm>
            <a:off x="3507123" y="5447290"/>
            <a:ext cx="6143625" cy="574835"/>
          </a:xfrm>
          <a:prstGeom prst="rect">
            <a:avLst/>
          </a:prstGeom>
        </p:spPr>
        <p:txBody>
          <a:bodyPr wrap="square" lIns="68570" tIns="34289" rIns="68570" bIns="34289">
            <a:spAutoFit/>
          </a:bodyPr>
          <a:lstStyle/>
          <a:p>
            <a:pPr defTabSz="685165">
              <a:lnSpc>
                <a:spcPct val="130000"/>
              </a:lnSpc>
            </a:pPr>
            <a:r>
              <a:rPr lang="zh-CN" altLang="en-US" sz="2800" dirty="0">
                <a:solidFill>
                  <a:srgbClr val="000000">
                    <a:lumMod val="75000"/>
                    <a:lumOff val="25000"/>
                  </a:srgbClr>
                </a:solidFill>
                <a:latin typeface="微软雅黑" panose="020B0503020204020204" pitchFamily="34" charset="-122"/>
              </a:rPr>
              <a:t>我们的身份：大健康平台的创造者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80008" y="291220"/>
            <a:ext cx="3125192" cy="651315"/>
          </a:xfrm>
        </p:spPr>
        <p:txBody>
          <a:bodyPr/>
          <a:lstStyle/>
          <a:p>
            <a:r>
              <a:rPr kumimoji="1" lang="zh-CN" altLang="en-US" dirty="0"/>
              <a:t>投资亮点</a:t>
            </a:r>
          </a:p>
        </p:txBody>
      </p:sp>
      <p:sp>
        <p:nvSpPr>
          <p:cNvPr id="20" name="五边形 19"/>
          <p:cNvSpPr/>
          <p:nvPr/>
        </p:nvSpPr>
        <p:spPr>
          <a:xfrm>
            <a:off x="7278527" y="1733550"/>
            <a:ext cx="4006968" cy="4169857"/>
          </a:xfrm>
          <a:prstGeom prst="homePlate">
            <a:avLst>
              <a:gd name="adj" fmla="val 2822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1" name="五边形 20"/>
          <p:cNvSpPr/>
          <p:nvPr/>
        </p:nvSpPr>
        <p:spPr>
          <a:xfrm>
            <a:off x="5577320" y="1736843"/>
            <a:ext cx="3331461" cy="4160265"/>
          </a:xfrm>
          <a:prstGeom prst="homePlate">
            <a:avLst>
              <a:gd name="adj" fmla="val 282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2" name="五边形 21"/>
          <p:cNvSpPr/>
          <p:nvPr/>
        </p:nvSpPr>
        <p:spPr>
          <a:xfrm>
            <a:off x="3166666" y="1733550"/>
            <a:ext cx="3397028" cy="4169853"/>
          </a:xfrm>
          <a:prstGeom prst="homePlate">
            <a:avLst>
              <a:gd name="adj" fmla="val 2822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3" name="五边形 20"/>
          <p:cNvSpPr/>
          <p:nvPr/>
        </p:nvSpPr>
        <p:spPr>
          <a:xfrm>
            <a:off x="1229819" y="17335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4" name="文本框 23"/>
          <p:cNvSpPr txBox="1"/>
          <p:nvPr/>
        </p:nvSpPr>
        <p:spPr>
          <a:xfrm>
            <a:off x="2008273" y="1873906"/>
            <a:ext cx="959161" cy="769441"/>
          </a:xfrm>
          <a:prstGeom prst="rect">
            <a:avLst/>
          </a:prstGeom>
          <a:noFill/>
        </p:spPr>
        <p:txBody>
          <a:bodyPr wrap="square" rtlCol="0">
            <a:spAutoFit/>
          </a:bodyPr>
          <a:lstStyle/>
          <a:p>
            <a:r>
              <a:rPr lang="en-US" altLang="zh-CN" sz="4400" b="1" dirty="0">
                <a:solidFill>
                  <a:srgbClr val="FFFFFF"/>
                </a:solidFill>
              </a:rPr>
              <a:t>01</a:t>
            </a:r>
            <a:endParaRPr lang="zh-CN" altLang="en-US" sz="4400" b="1" dirty="0">
              <a:solidFill>
                <a:srgbClr val="FFFFFF"/>
              </a:solidFill>
            </a:endParaRPr>
          </a:p>
        </p:txBody>
      </p:sp>
      <p:sp>
        <p:nvSpPr>
          <p:cNvPr id="25" name="文本框 24"/>
          <p:cNvSpPr txBox="1"/>
          <p:nvPr/>
        </p:nvSpPr>
        <p:spPr>
          <a:xfrm>
            <a:off x="4368753" y="1873906"/>
            <a:ext cx="959161" cy="769441"/>
          </a:xfrm>
          <a:prstGeom prst="rect">
            <a:avLst/>
          </a:prstGeom>
          <a:noFill/>
        </p:spPr>
        <p:txBody>
          <a:bodyPr wrap="square" rtlCol="0">
            <a:spAutoFit/>
          </a:bodyPr>
          <a:lstStyle/>
          <a:p>
            <a:r>
              <a:rPr lang="en-US" altLang="zh-CN" sz="4400" b="1" dirty="0">
                <a:solidFill>
                  <a:srgbClr val="FFFFFF"/>
                </a:solidFill>
              </a:rPr>
              <a:t>02</a:t>
            </a:r>
            <a:endParaRPr lang="zh-CN" altLang="en-US" sz="4400" b="1" dirty="0">
              <a:solidFill>
                <a:srgbClr val="FFFFFF"/>
              </a:solidFill>
            </a:endParaRPr>
          </a:p>
        </p:txBody>
      </p:sp>
      <p:sp>
        <p:nvSpPr>
          <p:cNvPr id="26" name="文本框 25"/>
          <p:cNvSpPr txBox="1"/>
          <p:nvPr/>
        </p:nvSpPr>
        <p:spPr>
          <a:xfrm>
            <a:off x="6756446" y="1873906"/>
            <a:ext cx="959161" cy="769441"/>
          </a:xfrm>
          <a:prstGeom prst="rect">
            <a:avLst/>
          </a:prstGeom>
          <a:noFill/>
        </p:spPr>
        <p:txBody>
          <a:bodyPr wrap="square" rtlCol="0">
            <a:spAutoFit/>
          </a:bodyPr>
          <a:lstStyle/>
          <a:p>
            <a:r>
              <a:rPr lang="en-US" altLang="zh-CN" sz="4400" b="1" dirty="0">
                <a:solidFill>
                  <a:srgbClr val="FFFFFF"/>
                </a:solidFill>
              </a:rPr>
              <a:t>03</a:t>
            </a:r>
            <a:endParaRPr lang="zh-CN" altLang="en-US" sz="4400" b="1" dirty="0">
              <a:solidFill>
                <a:srgbClr val="FFFFFF"/>
              </a:solidFill>
            </a:endParaRPr>
          </a:p>
        </p:txBody>
      </p:sp>
      <p:sp>
        <p:nvSpPr>
          <p:cNvPr id="27" name="文本框 26"/>
          <p:cNvSpPr txBox="1"/>
          <p:nvPr/>
        </p:nvSpPr>
        <p:spPr>
          <a:xfrm>
            <a:off x="8885510" y="1873906"/>
            <a:ext cx="959161" cy="769441"/>
          </a:xfrm>
          <a:prstGeom prst="rect">
            <a:avLst/>
          </a:prstGeom>
          <a:noFill/>
        </p:spPr>
        <p:txBody>
          <a:bodyPr wrap="square" rtlCol="0">
            <a:spAutoFit/>
          </a:bodyPr>
          <a:lstStyle/>
          <a:p>
            <a:r>
              <a:rPr lang="en-US" altLang="zh-CN" sz="4400" b="1" dirty="0">
                <a:solidFill>
                  <a:srgbClr val="FFFFFF"/>
                </a:solidFill>
              </a:rPr>
              <a:t>04</a:t>
            </a:r>
            <a:endParaRPr lang="zh-CN" altLang="en-US" sz="4400" b="1" dirty="0">
              <a:solidFill>
                <a:srgbClr val="FFFFFF"/>
              </a:solidFill>
            </a:endParaRPr>
          </a:p>
        </p:txBody>
      </p:sp>
      <p:sp>
        <p:nvSpPr>
          <p:cNvPr id="32" name="文本框 31"/>
          <p:cNvSpPr txBox="1"/>
          <p:nvPr/>
        </p:nvSpPr>
        <p:spPr>
          <a:xfrm>
            <a:off x="1629197" y="3272321"/>
            <a:ext cx="1914731" cy="1892810"/>
          </a:xfrm>
          <a:prstGeom prst="rect">
            <a:avLst/>
          </a:prstGeom>
          <a:noFill/>
        </p:spPr>
        <p:txBody>
          <a:bodyPr wrap="square" lIns="91424" tIns="45712" rIns="91424" bIns="45712" rtlCol="0">
            <a:spAutoFit/>
          </a:bodyPr>
          <a:lstStyle/>
          <a:p>
            <a:pPr>
              <a:lnSpc>
                <a:spcPct val="130000"/>
              </a:lnSpc>
            </a:pPr>
            <a:r>
              <a:rPr lang="zh-CN" altLang="en-US" dirty="0">
                <a:solidFill>
                  <a:srgbClr val="FFFFFF"/>
                </a:solidFill>
                <a:latin typeface="微软雅黑" panose="020B0503020204020204" pitchFamily="34" charset="-122"/>
              </a:rPr>
              <a:t>一站式智能综合服务平台：通过健康大数据管理平台实现预防到康复全过程</a:t>
            </a:r>
            <a:endParaRPr kumimoji="1" lang="en-US" altLang="zh-CN" dirty="0">
              <a:solidFill>
                <a:srgbClr val="FFFFFF"/>
              </a:solidFill>
              <a:latin typeface="微软雅黑" panose="020B0503020204020204" pitchFamily="34" charset="-122"/>
              <a:cs typeface="Arial" panose="020B0604020202020204"/>
            </a:endParaRPr>
          </a:p>
        </p:txBody>
      </p:sp>
      <p:sp>
        <p:nvSpPr>
          <p:cNvPr id="33" name="文本框 32"/>
          <p:cNvSpPr txBox="1"/>
          <p:nvPr/>
        </p:nvSpPr>
        <p:spPr>
          <a:xfrm>
            <a:off x="4258761" y="3388348"/>
            <a:ext cx="1914731" cy="1172613"/>
          </a:xfrm>
          <a:prstGeom prst="rect">
            <a:avLst/>
          </a:prstGeom>
          <a:noFill/>
        </p:spPr>
        <p:txBody>
          <a:bodyPr wrap="square" lIns="91424" tIns="45712" rIns="91424" bIns="45712" rtlCol="0">
            <a:spAutoFit/>
          </a:bodyPr>
          <a:lstStyle/>
          <a:p>
            <a:pPr>
              <a:lnSpc>
                <a:spcPct val="130000"/>
              </a:lnSpc>
            </a:pPr>
            <a:r>
              <a:rPr lang="zh-CN" altLang="en-US" dirty="0">
                <a:solidFill>
                  <a:srgbClr val="FFFFFF"/>
                </a:solidFill>
                <a:latin typeface="+mn-ea"/>
              </a:rPr>
              <a:t>化繁为简</a:t>
            </a:r>
            <a:r>
              <a:rPr lang="en-US" altLang="zh-CN" dirty="0">
                <a:solidFill>
                  <a:srgbClr val="FFFFFF"/>
                </a:solidFill>
                <a:latin typeface="+mn-ea"/>
              </a:rPr>
              <a:t>-</a:t>
            </a:r>
            <a:r>
              <a:rPr lang="zh-CN" altLang="en-US" dirty="0">
                <a:solidFill>
                  <a:srgbClr val="FFFFFF"/>
                </a:solidFill>
                <a:latin typeface="+mn-ea"/>
              </a:rPr>
              <a:t>轻时代，轻健康、随动跟踪、实时服务。</a:t>
            </a:r>
            <a:endParaRPr kumimoji="1" lang="en-US" altLang="zh-CN" dirty="0">
              <a:solidFill>
                <a:srgbClr val="FFFFFF"/>
              </a:solidFill>
              <a:latin typeface="+mn-ea"/>
              <a:cs typeface="Arial" panose="020B0604020202020204"/>
            </a:endParaRPr>
          </a:p>
        </p:txBody>
      </p:sp>
      <p:sp>
        <p:nvSpPr>
          <p:cNvPr id="34" name="文本框 33"/>
          <p:cNvSpPr txBox="1"/>
          <p:nvPr/>
        </p:nvSpPr>
        <p:spPr>
          <a:xfrm>
            <a:off x="6646454" y="3061041"/>
            <a:ext cx="1914731" cy="2252908"/>
          </a:xfrm>
          <a:prstGeom prst="rect">
            <a:avLst/>
          </a:prstGeom>
          <a:noFill/>
        </p:spPr>
        <p:txBody>
          <a:bodyPr wrap="square" lIns="91424" tIns="45712" rIns="91424" bIns="45712" rtlCol="0">
            <a:spAutoFit/>
          </a:bodyPr>
          <a:lstStyle/>
          <a:p>
            <a:pPr>
              <a:lnSpc>
                <a:spcPct val="130000"/>
              </a:lnSpc>
            </a:pPr>
            <a:r>
              <a:rPr lang="zh-CN" altLang="en-US" dirty="0">
                <a:solidFill>
                  <a:srgbClr val="FFFFFF"/>
                </a:solidFill>
                <a:latin typeface="微软雅黑" panose="020B0503020204020204" pitchFamily="34" charset="-122"/>
              </a:rPr>
              <a:t>解决“看病难，看病贵”及医疗资源配置不均，医患矛盾突出等问题，落实分级诊疗。</a:t>
            </a:r>
            <a:endParaRPr kumimoji="1" lang="en-US" altLang="zh-CN" dirty="0">
              <a:solidFill>
                <a:srgbClr val="FFFFFF"/>
              </a:solidFill>
              <a:latin typeface="微软雅黑" panose="020B0503020204020204" pitchFamily="34" charset="-122"/>
              <a:cs typeface="Arial" panose="020B0604020202020204"/>
            </a:endParaRPr>
          </a:p>
        </p:txBody>
      </p:sp>
      <p:sp>
        <p:nvSpPr>
          <p:cNvPr id="35" name="文本框 34"/>
          <p:cNvSpPr txBox="1"/>
          <p:nvPr/>
        </p:nvSpPr>
        <p:spPr>
          <a:xfrm>
            <a:off x="8991541" y="3377156"/>
            <a:ext cx="1914731" cy="1172613"/>
          </a:xfrm>
          <a:prstGeom prst="rect">
            <a:avLst/>
          </a:prstGeom>
          <a:noFill/>
        </p:spPr>
        <p:txBody>
          <a:bodyPr wrap="square" lIns="91424" tIns="45712" rIns="91424" bIns="45712" rtlCol="0">
            <a:spAutoFit/>
          </a:bodyPr>
          <a:lstStyle/>
          <a:p>
            <a:pPr>
              <a:lnSpc>
                <a:spcPct val="130000"/>
              </a:lnSpc>
            </a:pPr>
            <a:r>
              <a:rPr kumimoji="1" lang="zh-CN" altLang="en-US" dirty="0">
                <a:solidFill>
                  <a:srgbClr val="FFFFFF"/>
                </a:solidFill>
                <a:latin typeface="微软雅黑" panose="020B0503020204020204" pitchFamily="34" charset="-122"/>
                <a:cs typeface="Arial" panose="020B0604020202020204"/>
              </a:rPr>
              <a:t>精准预防、科学康复，上医治未、颠覆行业。</a:t>
            </a:r>
            <a:endParaRPr kumimoji="1" lang="en-US" altLang="zh-CN" dirty="0">
              <a:solidFill>
                <a:srgbClr val="FFFFFF"/>
              </a:solidFill>
              <a:latin typeface="微软雅黑" panose="020B0503020204020204" pitchFamily="34" charset="-122"/>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endParaRPr kumimoji="1" lang="zh-CN" altLang="en-US" dirty="0"/>
          </a:p>
        </p:txBody>
      </p:sp>
      <p:sp>
        <p:nvSpPr>
          <p:cNvPr id="3" name="文本占位符 2"/>
          <p:cNvSpPr>
            <a:spLocks noGrp="1"/>
          </p:cNvSpPr>
          <p:nvPr>
            <p:ph type="body" sz="quarter" idx="12"/>
          </p:nvPr>
        </p:nvSpPr>
        <p:spPr>
          <a:xfrm>
            <a:off x="5922848" y="2992827"/>
            <a:ext cx="3910638" cy="538775"/>
          </a:xfrm>
        </p:spPr>
        <p:txBody>
          <a:bodyPr/>
          <a:lstStyle/>
          <a:p>
            <a:r>
              <a:rPr kumimoji="1" lang="zh-CN" altLang="en-US" sz="6000" dirty="0"/>
              <a:t>项目简介</a:t>
            </a:r>
          </a:p>
        </p:txBody>
      </p:sp>
      <p:sp>
        <p:nvSpPr>
          <p:cNvPr id="5" name="文本占位符 4"/>
          <p:cNvSpPr>
            <a:spLocks noGrp="1"/>
          </p:cNvSpPr>
          <p:nvPr>
            <p:ph type="body" sz="quarter" idx="14"/>
          </p:nvPr>
        </p:nvSpPr>
        <p:spPr/>
        <p:txBody>
          <a:bodyPr/>
          <a:lstStyle/>
          <a:p>
            <a:r>
              <a:rPr kumimoji="1" lang="en-US" altLang="zh-CN" dirty="0"/>
              <a:t>01</a:t>
            </a:r>
            <a:endParaRPr kumimoji="1" lang="zh-CN" altLang="en-US" dirty="0"/>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80008" y="291220"/>
            <a:ext cx="3125192" cy="651315"/>
          </a:xfrm>
        </p:spPr>
        <p:txBody>
          <a:bodyPr/>
          <a:lstStyle/>
          <a:p>
            <a:r>
              <a:rPr kumimoji="1" lang="zh-CN" altLang="en-US" dirty="0"/>
              <a:t>财务计划</a:t>
            </a:r>
          </a:p>
        </p:txBody>
      </p:sp>
      <p:sp>
        <p:nvSpPr>
          <p:cNvPr id="3" name="椭圆 2"/>
          <p:cNvSpPr/>
          <p:nvPr/>
        </p:nvSpPr>
        <p:spPr>
          <a:xfrm>
            <a:off x="1781424" y="1079831"/>
            <a:ext cx="4959927" cy="495992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 name="文本框 3"/>
          <p:cNvSpPr txBox="1"/>
          <p:nvPr/>
        </p:nvSpPr>
        <p:spPr>
          <a:xfrm>
            <a:off x="2209542" y="2950715"/>
            <a:ext cx="4103689" cy="830997"/>
          </a:xfrm>
          <a:prstGeom prst="rect">
            <a:avLst/>
          </a:prstGeom>
          <a:noFill/>
        </p:spPr>
        <p:txBody>
          <a:bodyPr wrap="square" rtlCol="0">
            <a:spAutoFit/>
          </a:bodyPr>
          <a:lstStyle/>
          <a:p>
            <a:pPr algn="ctr"/>
            <a:r>
              <a:rPr lang="en-US" altLang="zh-CN" sz="4800" dirty="0">
                <a:solidFill>
                  <a:schemeClr val="bg1"/>
                </a:solidFill>
                <a:latin typeface="+mj-ea"/>
                <a:ea typeface="+mj-ea"/>
              </a:rPr>
              <a:t>2000</a:t>
            </a:r>
            <a:r>
              <a:rPr lang="zh-CN" altLang="en-US" sz="4800" dirty="0">
                <a:solidFill>
                  <a:schemeClr val="bg1"/>
                </a:solidFill>
                <a:latin typeface="+mj-ea"/>
                <a:ea typeface="+mj-ea"/>
              </a:rPr>
              <a:t>万</a:t>
            </a:r>
          </a:p>
        </p:txBody>
      </p:sp>
      <p:cxnSp>
        <p:nvCxnSpPr>
          <p:cNvPr id="5" name="直接连接符 9"/>
          <p:cNvCxnSpPr/>
          <p:nvPr/>
        </p:nvCxnSpPr>
        <p:spPr>
          <a:xfrm>
            <a:off x="2927887" y="3921703"/>
            <a:ext cx="2667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857448" y="4150124"/>
            <a:ext cx="2807878" cy="1349598"/>
          </a:xfrm>
          <a:prstGeom prst="rect">
            <a:avLst/>
          </a:prstGeom>
        </p:spPr>
        <p:txBody>
          <a:bodyPr wrap="square" lIns="68570" tIns="34289" rIns="68570" bIns="34289">
            <a:spAutoFit/>
          </a:bodyPr>
          <a:lstStyle/>
          <a:p>
            <a:pPr algn="ctr" defTabSz="685165">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2016</a:t>
            </a:r>
            <a:r>
              <a:rPr lang="zh-CN" altLang="en-US" sz="1600" dirty="0">
                <a:solidFill>
                  <a:schemeClr val="bg1"/>
                </a:solidFill>
                <a:latin typeface="微软雅黑" panose="020B0503020204020204" pitchFamily="34" charset="-122"/>
                <a:ea typeface="微软雅黑" panose="020B0503020204020204" pitchFamily="34" charset="-122"/>
              </a:rPr>
              <a:t>至</a:t>
            </a:r>
            <a:r>
              <a:rPr lang="en-US" altLang="zh-CN" sz="1600" dirty="0">
                <a:solidFill>
                  <a:schemeClr val="bg1"/>
                </a:solidFill>
                <a:latin typeface="微软雅黑" panose="020B0503020204020204" pitchFamily="34" charset="-122"/>
                <a:ea typeface="微软雅黑" panose="020B0503020204020204" pitchFamily="34" charset="-122"/>
              </a:rPr>
              <a:t>2018</a:t>
            </a:r>
            <a:r>
              <a:rPr lang="zh-CN" altLang="en-US" sz="1600" dirty="0">
                <a:solidFill>
                  <a:schemeClr val="bg1"/>
                </a:solidFill>
                <a:latin typeface="微软雅黑" panose="020B0503020204020204" pitchFamily="34" charset="-122"/>
                <a:ea typeface="微软雅黑" panose="020B0503020204020204" pitchFamily="34" charset="-122"/>
              </a:rPr>
              <a:t>年累计投入</a:t>
            </a:r>
            <a:r>
              <a:rPr lang="en-US" altLang="zh-CN" sz="1600" dirty="0">
                <a:solidFill>
                  <a:schemeClr val="bg1"/>
                </a:solidFill>
                <a:latin typeface="微软雅黑" panose="020B0503020204020204" pitchFamily="34" charset="-122"/>
                <a:ea typeface="微软雅黑" panose="020B0503020204020204" pitchFamily="34" charset="-122"/>
              </a:rPr>
              <a:t>2000</a:t>
            </a:r>
            <a:r>
              <a:rPr lang="zh-CN" altLang="en-US" sz="1600" dirty="0">
                <a:solidFill>
                  <a:schemeClr val="bg1"/>
                </a:solidFill>
                <a:latin typeface="微软雅黑" panose="020B0503020204020204" pitchFamily="34" charset="-122"/>
                <a:ea typeface="微软雅黑" panose="020B0503020204020204" pitchFamily="34" charset="-122"/>
              </a:rPr>
              <a:t>万元人民币主要用于团队建设、大数据平台开发、以及健康管理方案库建设工作。</a:t>
            </a:r>
          </a:p>
        </p:txBody>
      </p:sp>
      <p:grpSp>
        <p:nvGrpSpPr>
          <p:cNvPr id="8" name="组合 6"/>
          <p:cNvGrpSpPr/>
          <p:nvPr/>
        </p:nvGrpSpPr>
        <p:grpSpPr>
          <a:xfrm>
            <a:off x="5894926" y="2228850"/>
            <a:ext cx="3886200" cy="3886200"/>
            <a:chOff x="5600700" y="1962150"/>
            <a:chExt cx="3886200" cy="3886200"/>
          </a:xfrm>
        </p:grpSpPr>
        <p:sp>
          <p:nvSpPr>
            <p:cNvPr id="9" name="椭圆 8"/>
            <p:cNvSpPr/>
            <p:nvPr/>
          </p:nvSpPr>
          <p:spPr>
            <a:xfrm>
              <a:off x="5600700" y="1962150"/>
              <a:ext cx="3886200" cy="388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98133" y="2171700"/>
              <a:ext cx="3480950" cy="3480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6855629" y="3459659"/>
            <a:ext cx="3225536" cy="769441"/>
          </a:xfrm>
          <a:prstGeom prst="rect">
            <a:avLst/>
          </a:prstGeom>
          <a:noFill/>
        </p:spPr>
        <p:txBody>
          <a:bodyPr wrap="square" rtlCol="0">
            <a:spAutoFit/>
          </a:bodyPr>
          <a:lstStyle/>
          <a:p>
            <a:r>
              <a:rPr lang="en-US" altLang="zh-CN" sz="4400" dirty="0">
                <a:solidFill>
                  <a:schemeClr val="tx1">
                    <a:lumMod val="75000"/>
                    <a:lumOff val="25000"/>
                  </a:schemeClr>
                </a:solidFill>
              </a:rPr>
              <a:t>3000</a:t>
            </a:r>
            <a:r>
              <a:rPr lang="zh-CN" altLang="en-US" sz="4400" dirty="0">
                <a:solidFill>
                  <a:schemeClr val="tx1">
                    <a:lumMod val="75000"/>
                    <a:lumOff val="25000"/>
                  </a:schemeClr>
                </a:solidFill>
              </a:rPr>
              <a:t>万</a:t>
            </a:r>
          </a:p>
        </p:txBody>
      </p:sp>
      <p:cxnSp>
        <p:nvCxnSpPr>
          <p:cNvPr id="18" name="直接连接符 20"/>
          <p:cNvCxnSpPr/>
          <p:nvPr/>
        </p:nvCxnSpPr>
        <p:spPr>
          <a:xfrm>
            <a:off x="6504526" y="4229100"/>
            <a:ext cx="2667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742528" y="4283469"/>
            <a:ext cx="2190996" cy="789445"/>
          </a:xfrm>
          <a:prstGeom prst="rect">
            <a:avLst/>
          </a:prstGeom>
        </p:spPr>
        <p:txBody>
          <a:bodyPr wrap="square" lIns="68570" tIns="34289" rIns="68570" bIns="34289">
            <a:spAutoFit/>
          </a:bodyPr>
          <a:lstStyle/>
          <a:p>
            <a:pPr defTabSz="685165">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融资资金用于吸引引进优秀人才、数据平台推广运营、金融平台建立等工作。</a:t>
            </a:r>
          </a:p>
        </p:txBody>
      </p:sp>
      <p:sp>
        <p:nvSpPr>
          <p:cNvPr id="20" name="文本框 19"/>
          <p:cNvSpPr txBox="1"/>
          <p:nvPr/>
        </p:nvSpPr>
        <p:spPr>
          <a:xfrm>
            <a:off x="2345102" y="1898119"/>
            <a:ext cx="4340254" cy="1052596"/>
          </a:xfrm>
          <a:prstGeom prst="rect">
            <a:avLst/>
          </a:prstGeom>
          <a:noFill/>
        </p:spPr>
        <p:txBody>
          <a:bodyPr wrap="square" rtlCol="0">
            <a:spAutoFit/>
          </a:bodyPr>
          <a:lstStyle/>
          <a:p>
            <a:pPr>
              <a:lnSpc>
                <a:spcPct val="130000"/>
              </a:lnSpc>
              <a:spcBef>
                <a:spcPts val="600"/>
              </a:spcBef>
            </a:pPr>
            <a:r>
              <a:rPr lang="zh-CN" altLang="en-US" sz="4800" kern="0" dirty="0">
                <a:solidFill>
                  <a:schemeClr val="bg1"/>
                </a:solidFill>
                <a:latin typeface="微软雅黑" panose="020B0503020204020204" pitchFamily="34" charset="-122"/>
                <a:ea typeface="微软雅黑" panose="020B0503020204020204" pitchFamily="34" charset="-122"/>
                <a:cs typeface="+mn-ea"/>
                <a:sym typeface="+mn-lt"/>
              </a:rPr>
              <a:t>一期投资计划</a:t>
            </a:r>
          </a:p>
        </p:txBody>
      </p:sp>
      <p:sp>
        <p:nvSpPr>
          <p:cNvPr id="21" name="文本框 20"/>
          <p:cNvSpPr txBox="1"/>
          <p:nvPr/>
        </p:nvSpPr>
        <p:spPr>
          <a:xfrm>
            <a:off x="6542831" y="2667560"/>
            <a:ext cx="3997569" cy="1052596"/>
          </a:xfrm>
          <a:prstGeom prst="rect">
            <a:avLst/>
          </a:prstGeom>
          <a:noFill/>
        </p:spPr>
        <p:txBody>
          <a:bodyPr wrap="square" rtlCol="0">
            <a:spAutoFit/>
          </a:bodyPr>
          <a:lstStyle/>
          <a:p>
            <a:pPr>
              <a:lnSpc>
                <a:spcPct val="130000"/>
              </a:lnSpc>
              <a:spcBef>
                <a:spcPts val="600"/>
              </a:spcBef>
            </a:pPr>
            <a:r>
              <a:rPr lang="zh-CN" altLang="en-US" sz="4800" kern="0" dirty="0">
                <a:latin typeface="微软雅黑" panose="020B0503020204020204" pitchFamily="34" charset="-122"/>
                <a:ea typeface="微软雅黑" panose="020B0503020204020204" pitchFamily="34" charset="-122"/>
                <a:cs typeface="+mn-ea"/>
                <a:sym typeface="+mn-lt"/>
              </a:rPr>
              <a:t>融资计划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2016</a:t>
            </a:r>
            <a:endParaRPr kumimoji="1" lang="zh-CN" altLang="en-US" dirty="0"/>
          </a:p>
        </p:txBody>
      </p:sp>
      <p:sp>
        <p:nvSpPr>
          <p:cNvPr id="4" name="文本占位符 3"/>
          <p:cNvSpPr>
            <a:spLocks noGrp="1"/>
          </p:cNvSpPr>
          <p:nvPr>
            <p:ph type="body" sz="quarter" idx="12"/>
          </p:nvPr>
        </p:nvSpPr>
        <p:spPr>
          <a:xfrm>
            <a:off x="5782417" y="2429213"/>
            <a:ext cx="3826232" cy="1477791"/>
          </a:xfrm>
        </p:spPr>
        <p:txBody>
          <a:bodyPr/>
          <a:lstStyle/>
          <a:p>
            <a:r>
              <a:rPr kumimoji="1" lang="en-US" altLang="zh-CN" sz="5400" dirty="0"/>
              <a:t>THANK</a:t>
            </a:r>
            <a:r>
              <a:rPr kumimoji="1" lang="zh-CN" altLang="en-US" sz="5400" dirty="0"/>
              <a:t> </a:t>
            </a:r>
            <a:r>
              <a:rPr kumimoji="1" lang="en-US" altLang="zh-CN" sz="5400" dirty="0"/>
              <a:t>YOU!</a:t>
            </a:r>
            <a:endParaRPr kumimoji="1" lang="zh-CN" altLang="en-US" sz="5400" dirty="0"/>
          </a:p>
        </p:txBody>
      </p:sp>
      <p:cxnSp>
        <p:nvCxnSpPr>
          <p:cNvPr id="6" name="直接连接符 3"/>
          <p:cNvCxnSpPr/>
          <p:nvPr/>
        </p:nvCxnSpPr>
        <p:spPr>
          <a:xfrm>
            <a:off x="5471358" y="2080804"/>
            <a:ext cx="0" cy="17972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76206" y="489144"/>
            <a:ext cx="1181685" cy="1477791"/>
          </a:xfrm>
        </p:spPr>
        <p:txBody>
          <a:bodyPr/>
          <a:lstStyle/>
          <a:p>
            <a:r>
              <a:rPr lang="en-US" altLang="zh-CN" dirty="0"/>
              <a:t>1</a:t>
            </a:r>
            <a:endParaRPr lang="zh-CN" altLang="en-US" dirty="0"/>
          </a:p>
        </p:txBody>
      </p:sp>
      <p:sp>
        <p:nvSpPr>
          <p:cNvPr id="3" name="文本框 2"/>
          <p:cNvSpPr txBox="1"/>
          <p:nvPr/>
        </p:nvSpPr>
        <p:spPr>
          <a:xfrm>
            <a:off x="3977090" y="462708"/>
            <a:ext cx="6103344" cy="1392369"/>
          </a:xfrm>
          <a:prstGeom prst="rect">
            <a:avLst/>
          </a:prstGeom>
          <a:noFill/>
        </p:spPr>
        <p:txBody>
          <a:bodyPr wrap="square" rtlCol="0">
            <a:spAutoFit/>
          </a:bodyPr>
          <a:lstStyle/>
          <a:p>
            <a:pPr>
              <a:lnSpc>
                <a:spcPct val="130000"/>
              </a:lnSpc>
              <a:spcBef>
                <a:spcPts val="600"/>
              </a:spcBef>
            </a:pPr>
            <a:r>
              <a:rPr lang="zh-CN" altLang="en-US" sz="7200" kern="0" dirty="0">
                <a:latin typeface="微软雅黑" panose="020B0503020204020204" pitchFamily="34" charset="-122"/>
                <a:ea typeface="微软雅黑" panose="020B0503020204020204" pitchFamily="34" charset="-122"/>
                <a:cs typeface="+mn-ea"/>
                <a:sym typeface="+mn-lt"/>
              </a:rPr>
              <a:t>背景</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3455623" y="1993213"/>
            <a:ext cx="8255307" cy="2031325"/>
          </a:xfrm>
          <a:prstGeom prst="rect">
            <a:avLst/>
          </a:prstGeom>
        </p:spPr>
        <p:txBody>
          <a:bodyPr wrap="square">
            <a:spAutoFit/>
          </a:bodyPr>
          <a:lstStyle/>
          <a:p>
            <a:r>
              <a:rPr lang="zh-CN" altLang="en-US" dirty="0"/>
              <a:t>中国中医科学院广安门医院花宝金教授因擅长治肿瘤，患者趋之若鹜，一号难求。然而，花教授却并不开心，他说：“我行医几十年，每天都在拼命看病。结果，病人不仅没有减少，反而越治越多。作为一名医生，一点成就感都没有。”</a:t>
            </a:r>
          </a:p>
          <a:p>
            <a:r>
              <a:rPr lang="zh-CN" altLang="en-US" dirty="0"/>
              <a:t>   花教授是一位清醒的医者，他看到了表面“繁荣”背后的隐忧。从医生个人来说，病人越来越多，说明自己医术高、口碑好，患者认可。但是，从整个国家来说，病人越来越多，则说明医学发展走入误区，重治疗轻预防，医生“只治不防，越治越忙”。</a:t>
            </a:r>
            <a:r>
              <a:rPr lang="zh-CN" altLang="en-US" dirty="0">
                <a:solidFill>
                  <a:srgbClr val="FF0000"/>
                </a:solidFill>
              </a:rPr>
              <a:t>预防意识淡薄！</a:t>
            </a:r>
          </a:p>
        </p:txBody>
      </p:sp>
      <p:sp>
        <p:nvSpPr>
          <p:cNvPr id="5" name="矩形 4"/>
          <p:cNvSpPr/>
          <p:nvPr/>
        </p:nvSpPr>
        <p:spPr>
          <a:xfrm>
            <a:off x="3406045" y="4024538"/>
            <a:ext cx="8354459" cy="1200329"/>
          </a:xfrm>
          <a:prstGeom prst="rect">
            <a:avLst/>
          </a:prstGeom>
        </p:spPr>
        <p:txBody>
          <a:bodyPr wrap="square">
            <a:spAutoFit/>
          </a:bodyPr>
          <a:lstStyle/>
          <a:p>
            <a:r>
              <a:rPr lang="zh-CN" altLang="en-US" dirty="0"/>
              <a:t>体检行业积累的大量数据资源和客户资源，因为缺乏有效</a:t>
            </a:r>
            <a:r>
              <a:rPr lang="en-US" altLang="zh-CN" dirty="0"/>
              <a:t>IT</a:t>
            </a:r>
            <a:r>
              <a:rPr lang="zh-CN" altLang="en-US" dirty="0"/>
              <a:t>手段，产品与技术不能够与互联网、新媒体、社交媒体推广相结合，从而无法改变固有的服务模式和商业模式，社会资源、渠道资源、网络资源无法有效整合。</a:t>
            </a:r>
            <a:r>
              <a:rPr lang="zh-CN" altLang="en-US" dirty="0">
                <a:solidFill>
                  <a:srgbClr val="FF0000"/>
                </a:solidFill>
              </a:rPr>
              <a:t>信息化程度低！预防绝不单单只是体检而已！</a:t>
            </a:r>
          </a:p>
        </p:txBody>
      </p:sp>
      <p:sp>
        <p:nvSpPr>
          <p:cNvPr id="6" name="矩形 5"/>
          <p:cNvSpPr/>
          <p:nvPr/>
        </p:nvSpPr>
        <p:spPr>
          <a:xfrm>
            <a:off x="3455620" y="5224867"/>
            <a:ext cx="8255307" cy="1200329"/>
          </a:xfrm>
          <a:prstGeom prst="rect">
            <a:avLst/>
          </a:prstGeom>
        </p:spPr>
        <p:txBody>
          <a:bodyPr wrap="square">
            <a:spAutoFit/>
          </a:bodyPr>
          <a:lstStyle/>
          <a:p>
            <a:r>
              <a:rPr lang="zh-CN" altLang="en-US" dirty="0"/>
              <a:t>目前我国健康管理缺乏统一的人才准入标准，管理规范等，致使各级各类体检机构软、硬件存在较大差距。体检机构聘用退休人员、部队转业或者是大、中专毕业生，人员所学专业与健康管理不相匹配，人员未经上岗或转岗培训的现象较为普遍，影响健康管理事业正常发展。</a:t>
            </a:r>
            <a:r>
              <a:rPr lang="zh-CN" altLang="en-US" dirty="0">
                <a:solidFill>
                  <a:srgbClr val="FF0000"/>
                </a:solidFill>
              </a:rPr>
              <a:t>从业人员良莠不齐，专业度差！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空心弧 2"/>
          <p:cNvSpPr/>
          <p:nvPr/>
        </p:nvSpPr>
        <p:spPr>
          <a:xfrm>
            <a:off x="4479869" y="3901943"/>
            <a:ext cx="1367758" cy="1367758"/>
          </a:xfrm>
          <a:prstGeom prst="blockArc">
            <a:avLst>
              <a:gd name="adj1" fmla="val 14117055"/>
              <a:gd name="adj2" fmla="val 21368723"/>
              <a:gd name="adj3" fmla="val 69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空心弧 3"/>
          <p:cNvSpPr/>
          <p:nvPr/>
        </p:nvSpPr>
        <p:spPr>
          <a:xfrm>
            <a:off x="4230007" y="3645731"/>
            <a:ext cx="1877970" cy="1877970"/>
          </a:xfrm>
          <a:prstGeom prst="blockArc">
            <a:avLst>
              <a:gd name="adj1" fmla="val 12956988"/>
              <a:gd name="adj2" fmla="val 21380772"/>
              <a:gd name="adj3" fmla="val 460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3987016" y="3408778"/>
            <a:ext cx="2354045" cy="2354045"/>
          </a:xfrm>
          <a:prstGeom prst="blockArc">
            <a:avLst>
              <a:gd name="adj1" fmla="val 16662247"/>
              <a:gd name="adj2" fmla="val 21383345"/>
              <a:gd name="adj3" fmla="val 40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空心弧 5"/>
          <p:cNvSpPr/>
          <p:nvPr/>
        </p:nvSpPr>
        <p:spPr>
          <a:xfrm>
            <a:off x="3771178" y="3200854"/>
            <a:ext cx="2789614" cy="2789614"/>
          </a:xfrm>
          <a:prstGeom prst="blockArc">
            <a:avLst>
              <a:gd name="adj1" fmla="val 12662507"/>
              <a:gd name="adj2" fmla="val 21386541"/>
              <a:gd name="adj3" fmla="val 338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 name="直接连接符 31"/>
          <p:cNvCxnSpPr/>
          <p:nvPr/>
        </p:nvCxnSpPr>
        <p:spPr>
          <a:xfrm>
            <a:off x="7253241" y="2089554"/>
            <a:ext cx="0" cy="98122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7"/>
          <p:cNvCxnSpPr/>
          <p:nvPr/>
        </p:nvCxnSpPr>
        <p:spPr>
          <a:xfrm>
            <a:off x="7157991" y="2089554"/>
            <a:ext cx="0" cy="981226"/>
          </a:xfrm>
          <a:prstGeom prst="line">
            <a:avLst/>
          </a:prstGeom>
          <a:ln w="63500">
            <a:solidFill>
              <a:schemeClr val="accent1">
                <a:lumMod val="60000"/>
                <a:lumOff val="40000"/>
                <a:alpha val="96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442665" y="2117264"/>
            <a:ext cx="4155889" cy="1361909"/>
          </a:xfrm>
          <a:prstGeom prst="rect">
            <a:avLst/>
          </a:prstGeom>
        </p:spPr>
        <p:txBody>
          <a:bodyPr wrap="square" lIns="68570" tIns="34289" rIns="68570" bIns="34289">
            <a:spAutoFit/>
          </a:bodyPr>
          <a:lstStyle/>
          <a:p>
            <a:r>
              <a:rPr lang="zh-CN" altLang="en-US" sz="1200" dirty="0">
                <a:latin typeface="微软雅黑" panose="020B0503020204020204" pitchFamily="34" charset="-122"/>
                <a:ea typeface="微软雅黑" panose="020B0503020204020204" pitchFamily="34" charset="-122"/>
              </a:rPr>
              <a:t>据</a:t>
            </a:r>
            <a:r>
              <a:rPr lang="en-US" altLang="zh-CN" sz="1200" dirty="0">
                <a:latin typeface="微软雅黑" panose="020B0503020204020204" pitchFamily="34" charset="-122"/>
                <a:ea typeface="微软雅黑" panose="020B0503020204020204" pitchFamily="34" charset="-122"/>
              </a:rPr>
              <a:t>2015</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全国慢性病及其危险因素监测报告</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显示，我国</a:t>
            </a:r>
            <a:r>
              <a:rPr lang="en-US" altLang="zh-CN" sz="1200" dirty="0">
                <a:latin typeface="微软雅黑" panose="020B0503020204020204" pitchFamily="34" charset="-122"/>
                <a:ea typeface="微软雅黑" panose="020B0503020204020204" pitchFamily="34" charset="-122"/>
              </a:rPr>
              <a:t>18</a:t>
            </a:r>
            <a:r>
              <a:rPr lang="zh-CN" altLang="en-US" sz="1200" dirty="0">
                <a:latin typeface="微软雅黑" panose="020B0503020204020204" pitchFamily="34" charset="-122"/>
                <a:ea typeface="微软雅黑" panose="020B0503020204020204" pitchFamily="34" charset="-122"/>
              </a:rPr>
              <a:t>岁以上的居民，吸烟率超三成，高血压患病率</a:t>
            </a:r>
            <a:r>
              <a:rPr lang="en-US" altLang="zh-CN" sz="1200" dirty="0">
                <a:latin typeface="微软雅黑" panose="020B0503020204020204" pitchFamily="34" charset="-122"/>
                <a:ea typeface="微软雅黑" panose="020B0503020204020204" pitchFamily="34" charset="-122"/>
              </a:rPr>
              <a:t>31.3%</a:t>
            </a:r>
            <a:r>
              <a:rPr lang="zh-CN" altLang="en-US" sz="1200" dirty="0">
                <a:latin typeface="微软雅黑" panose="020B0503020204020204" pitchFamily="34" charset="-122"/>
                <a:ea typeface="微软雅黑" panose="020B0503020204020204" pitchFamily="34" charset="-122"/>
              </a:rPr>
              <a:t>，糖尿病患病率</a:t>
            </a:r>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，超重率</a:t>
            </a:r>
            <a:r>
              <a:rPr lang="en-US" altLang="zh-CN" sz="1200" dirty="0">
                <a:latin typeface="微软雅黑" panose="020B0503020204020204" pitchFamily="34" charset="-122"/>
                <a:ea typeface="微软雅黑" panose="020B0503020204020204" pitchFamily="34" charset="-122"/>
              </a:rPr>
              <a:t>30.1%</a:t>
            </a:r>
            <a:r>
              <a:rPr lang="zh-CN" altLang="en-US" sz="1200" dirty="0">
                <a:latin typeface="微软雅黑" panose="020B0503020204020204" pitchFamily="34" charset="-122"/>
                <a:ea typeface="微软雅黑" panose="020B0503020204020204" pitchFamily="34" charset="-122"/>
              </a:rPr>
              <a:t>。中山大学附属第一医院曾进胜教授表示，如今高血压、高血脂、脑卒中等慢性病都有明显年轻化趋势，以往老年人的常见病，如今</a:t>
            </a:r>
            <a:r>
              <a:rPr lang="en-US" altLang="zh-CN" sz="1200" dirty="0">
                <a:latin typeface="微软雅黑" panose="020B0503020204020204" pitchFamily="34" charset="-122"/>
                <a:ea typeface="微软雅黑" panose="020B0503020204020204" pitchFamily="34" charset="-122"/>
              </a:rPr>
              <a:t>35</a:t>
            </a:r>
            <a:r>
              <a:rPr lang="zh-CN" altLang="en-US" sz="1200" dirty="0">
                <a:latin typeface="微软雅黑" panose="020B0503020204020204" pitchFamily="34" charset="-122"/>
                <a:ea typeface="微软雅黑" panose="020B0503020204020204" pitchFamily="34" charset="-122"/>
              </a:rPr>
              <a:t>岁</a:t>
            </a:r>
            <a:r>
              <a:rPr lang="en-US" altLang="zh-CN" sz="1200" dirty="0">
                <a:latin typeface="微软雅黑" panose="020B0503020204020204" pitchFamily="34" charset="-122"/>
                <a:ea typeface="微软雅黑" panose="020B0503020204020204" pitchFamily="34" charset="-122"/>
              </a:rPr>
              <a:t>~40</a:t>
            </a:r>
            <a:r>
              <a:rPr lang="zh-CN" altLang="en-US" sz="1200" dirty="0">
                <a:latin typeface="微软雅黑" panose="020B0503020204020204" pitchFamily="34" charset="-122"/>
                <a:ea typeface="微软雅黑" panose="020B0503020204020204" pitchFamily="34" charset="-122"/>
              </a:rPr>
              <a:t>岁的发病患者已经十分常见了，预防就显得尤为重要。</a:t>
            </a:r>
          </a:p>
          <a:p>
            <a:endParaRPr lang="zh-CN" altLang="en-US" sz="12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10" name="直接连接符 19"/>
          <p:cNvCxnSpPr/>
          <p:nvPr/>
        </p:nvCxnSpPr>
        <p:spPr>
          <a:xfrm>
            <a:off x="11693804" y="3737102"/>
            <a:ext cx="0" cy="98122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0"/>
          <p:cNvCxnSpPr/>
          <p:nvPr/>
        </p:nvCxnSpPr>
        <p:spPr>
          <a:xfrm>
            <a:off x="11598554" y="3737102"/>
            <a:ext cx="0" cy="981226"/>
          </a:xfrm>
          <a:prstGeom prst="line">
            <a:avLst/>
          </a:prstGeom>
          <a:ln w="63500">
            <a:solidFill>
              <a:schemeClr val="accent1">
                <a:lumMod val="60000"/>
                <a:lumOff val="40000"/>
                <a:alpha val="9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315326" y="3657004"/>
            <a:ext cx="4155889" cy="1361909"/>
          </a:xfrm>
          <a:prstGeom prst="rect">
            <a:avLst/>
          </a:prstGeom>
        </p:spPr>
        <p:txBody>
          <a:bodyPr wrap="square" lIns="68570" tIns="34289" rIns="68570" bIns="34289">
            <a:spAutoFit/>
          </a:bodyPr>
          <a:lstStyle/>
          <a:p>
            <a:r>
              <a:rPr lang="zh-CN" altLang="en-US" sz="1200" dirty="0">
                <a:latin typeface="微软雅黑" panose="020B0503020204020204" pitchFamily="34" charset="-122"/>
                <a:ea typeface="微软雅黑" panose="020B0503020204020204" pitchFamily="34" charset="-122"/>
              </a:rPr>
              <a:t>全国很多地方在各级疾病预防控制中心设置健康管理中心、二级以上综合医院设置健康管理科、基层医疗卫生机构设置健康管理门诊</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室</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，各试点地区要加快建设健康管理机构，着力培养</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有条件的医疗机构设立针对高血压、高血脂、高血糖、肥胖、心理危机、吸烟、酗酒等专项或综合性健康危险因素干预门诊，为亚健康人群开展专项干预技术服务，为慢性病人提供早诊早治服务，逆转和遏制健康危险因素的发展。</a:t>
            </a:r>
            <a:endParaRPr lang="en-US" altLang="zh-CN" sz="1200" dirty="0">
              <a:latin typeface="微软雅黑" panose="020B0503020204020204" pitchFamily="34" charset="-122"/>
              <a:ea typeface="微软雅黑" panose="020B0503020204020204" pitchFamily="34" charset="-122"/>
            </a:endParaRPr>
          </a:p>
        </p:txBody>
      </p:sp>
      <p:sp>
        <p:nvSpPr>
          <p:cNvPr id="14" name="饼形 15"/>
          <p:cNvSpPr/>
          <p:nvPr/>
        </p:nvSpPr>
        <p:spPr>
          <a:xfrm>
            <a:off x="3771178" y="3062030"/>
            <a:ext cx="2890781" cy="2890781"/>
          </a:xfrm>
          <a:prstGeom prst="pie">
            <a:avLst>
              <a:gd name="adj1" fmla="val 0"/>
              <a:gd name="adj2" fmla="val 1079763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913765"/>
            <a:endParaRPr lang="zh-CN" altLang="en-US">
              <a:solidFill>
                <a:prstClr val="black"/>
              </a:solidFill>
              <a:latin typeface="Arial" panose="020B0604020202020204"/>
              <a:ea typeface="微软雅黑" panose="020B0503020204020204" pitchFamily="34" charset="-122"/>
            </a:endParaRPr>
          </a:p>
        </p:txBody>
      </p:sp>
      <p:cxnSp>
        <p:nvCxnSpPr>
          <p:cNvPr id="16" name="直接连接符 22"/>
          <p:cNvCxnSpPr/>
          <p:nvPr/>
        </p:nvCxnSpPr>
        <p:spPr>
          <a:xfrm>
            <a:off x="7253241" y="5392323"/>
            <a:ext cx="0" cy="98122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3"/>
          <p:cNvCxnSpPr/>
          <p:nvPr/>
        </p:nvCxnSpPr>
        <p:spPr>
          <a:xfrm>
            <a:off x="7157991" y="5392323"/>
            <a:ext cx="0" cy="981226"/>
          </a:xfrm>
          <a:prstGeom prst="line">
            <a:avLst/>
          </a:prstGeom>
          <a:ln w="63500">
            <a:solidFill>
              <a:schemeClr val="accent1">
                <a:lumMod val="60000"/>
                <a:lumOff val="40000"/>
                <a:alpha val="96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442665" y="5292934"/>
            <a:ext cx="4356400" cy="1177243"/>
          </a:xfrm>
          <a:prstGeom prst="rect">
            <a:avLst/>
          </a:prstGeom>
        </p:spPr>
        <p:txBody>
          <a:bodyPr wrap="square" lIns="68570" tIns="34289" rIns="68570" bIns="34289">
            <a:spAutoFit/>
          </a:bodyPr>
          <a:lstStyle/>
          <a:p>
            <a:pPr>
              <a:lnSpc>
                <a:spcPct val="150000"/>
              </a:lnSpc>
            </a:pPr>
            <a:r>
              <a:rPr lang="zh-CN" altLang="en-US" sz="1200" dirty="0">
                <a:solidFill>
                  <a:srgbClr val="2B2B2B"/>
                </a:solidFill>
                <a:latin typeface="+mn-ea"/>
              </a:rPr>
              <a:t>据人力资源专家分析，随着国家政策的出台，我国未来</a:t>
            </a:r>
            <a:r>
              <a:rPr lang="en-US" altLang="zh-CN" sz="1200" dirty="0">
                <a:solidFill>
                  <a:srgbClr val="2B2B2B"/>
                </a:solidFill>
                <a:latin typeface="+mn-ea"/>
              </a:rPr>
              <a:t>5</a:t>
            </a:r>
            <a:r>
              <a:rPr lang="zh-CN" altLang="en-US" sz="1200" dirty="0">
                <a:solidFill>
                  <a:srgbClr val="2B2B2B"/>
                </a:solidFill>
                <a:latin typeface="+mn-ea"/>
              </a:rPr>
              <a:t>至</a:t>
            </a:r>
            <a:r>
              <a:rPr lang="en-US" altLang="zh-CN" sz="1200" dirty="0">
                <a:solidFill>
                  <a:srgbClr val="2B2B2B"/>
                </a:solidFill>
                <a:latin typeface="+mn-ea"/>
              </a:rPr>
              <a:t>10</a:t>
            </a:r>
            <a:r>
              <a:rPr lang="zh-CN" altLang="en-US" sz="1200" dirty="0">
                <a:solidFill>
                  <a:srgbClr val="2B2B2B"/>
                </a:solidFill>
                <a:latin typeface="+mn-ea"/>
              </a:rPr>
              <a:t>年，大约需要</a:t>
            </a:r>
            <a:r>
              <a:rPr lang="en-US" altLang="zh-CN" sz="1200" dirty="0">
                <a:solidFill>
                  <a:srgbClr val="2B2B2B"/>
                </a:solidFill>
                <a:latin typeface="+mn-ea"/>
              </a:rPr>
              <a:t>3</a:t>
            </a:r>
            <a:r>
              <a:rPr lang="zh-CN" altLang="en-US" sz="1200" dirty="0">
                <a:solidFill>
                  <a:srgbClr val="2B2B2B"/>
                </a:solidFill>
                <a:latin typeface="+mn-ea"/>
              </a:rPr>
              <a:t>千万健康服务产业人才，而专业健康管理师的需求将超过</a:t>
            </a:r>
            <a:r>
              <a:rPr lang="en-US" altLang="zh-CN" sz="1200" dirty="0">
                <a:solidFill>
                  <a:srgbClr val="2B2B2B"/>
                </a:solidFill>
                <a:latin typeface="+mn-ea"/>
              </a:rPr>
              <a:t>800</a:t>
            </a:r>
            <a:r>
              <a:rPr lang="zh-CN" altLang="en-US" sz="1200" dirty="0">
                <a:solidFill>
                  <a:srgbClr val="2B2B2B"/>
                </a:solidFill>
                <a:latin typeface="+mn-ea"/>
              </a:rPr>
              <a:t>百万人。目前专业健康管理师不足</a:t>
            </a:r>
            <a:r>
              <a:rPr lang="en-US" altLang="zh-CN" sz="1200" dirty="0">
                <a:solidFill>
                  <a:srgbClr val="2B2B2B"/>
                </a:solidFill>
                <a:latin typeface="+mn-ea"/>
              </a:rPr>
              <a:t>15</a:t>
            </a:r>
            <a:r>
              <a:rPr lang="zh-CN" altLang="en-US" sz="1200" dirty="0">
                <a:solidFill>
                  <a:srgbClr val="2B2B2B"/>
                </a:solidFill>
                <a:latin typeface="+mn-ea"/>
              </a:rPr>
              <a:t>万，人才供给严重不足。</a:t>
            </a:r>
            <a:endParaRPr lang="zh-CN" altLang="en-US" sz="1200" dirty="0">
              <a:solidFill>
                <a:schemeClr val="tx1">
                  <a:lumMod val="65000"/>
                  <a:lumOff val="35000"/>
                </a:schemeClr>
              </a:solidFill>
              <a:latin typeface="+mn-ea"/>
            </a:endParaRPr>
          </a:p>
        </p:txBody>
      </p:sp>
      <p:cxnSp>
        <p:nvCxnSpPr>
          <p:cNvPr id="19" name="直接连接符 7"/>
          <p:cNvCxnSpPr/>
          <p:nvPr/>
        </p:nvCxnSpPr>
        <p:spPr>
          <a:xfrm flipV="1">
            <a:off x="4920343" y="2743200"/>
            <a:ext cx="0" cy="1225711"/>
          </a:xfrm>
          <a:prstGeom prst="line">
            <a:avLst/>
          </a:prstGeom>
          <a:ln w="12700">
            <a:solidFill>
              <a:schemeClr val="bg1">
                <a:lumMod val="6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611779" y="2171248"/>
            <a:ext cx="885372" cy="523220"/>
          </a:xfrm>
          <a:prstGeom prst="rect">
            <a:avLst/>
          </a:prstGeom>
          <a:noFill/>
        </p:spPr>
        <p:txBody>
          <a:bodyPr wrap="square" rtlCol="0">
            <a:spAutoFit/>
          </a:bodyPr>
          <a:lstStyle/>
          <a:p>
            <a:r>
              <a:rPr lang="en-US" altLang="zh-CN" sz="2800" dirty="0">
                <a:solidFill>
                  <a:schemeClr val="tx1">
                    <a:lumMod val="75000"/>
                    <a:lumOff val="25000"/>
                  </a:schemeClr>
                </a:solidFill>
              </a:rPr>
              <a:t>68</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p:txBody>
      </p:sp>
      <p:cxnSp>
        <p:nvCxnSpPr>
          <p:cNvPr id="21" name="直接连接符 30"/>
          <p:cNvCxnSpPr/>
          <p:nvPr/>
        </p:nvCxnSpPr>
        <p:spPr>
          <a:xfrm flipV="1">
            <a:off x="5457741" y="2511391"/>
            <a:ext cx="0" cy="1225711"/>
          </a:xfrm>
          <a:prstGeom prst="line">
            <a:avLst/>
          </a:prstGeom>
          <a:ln w="12700">
            <a:solidFill>
              <a:schemeClr val="bg1">
                <a:lumMod val="6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149177" y="1939439"/>
            <a:ext cx="885372" cy="523220"/>
          </a:xfrm>
          <a:prstGeom prst="rect">
            <a:avLst/>
          </a:prstGeom>
          <a:noFill/>
        </p:spPr>
        <p:txBody>
          <a:bodyPr wrap="square" rtlCol="0">
            <a:spAutoFit/>
          </a:bodyPr>
          <a:lstStyle/>
          <a:p>
            <a:r>
              <a:rPr lang="en-US" altLang="zh-CN" sz="2800" dirty="0">
                <a:solidFill>
                  <a:schemeClr val="tx1">
                    <a:lumMod val="75000"/>
                    <a:lumOff val="25000"/>
                  </a:schemeClr>
                </a:solidFill>
              </a:rPr>
              <a:t>78</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p:txBody>
      </p:sp>
      <p:cxnSp>
        <p:nvCxnSpPr>
          <p:cNvPr id="23" name="直接连接符 33"/>
          <p:cNvCxnSpPr/>
          <p:nvPr/>
        </p:nvCxnSpPr>
        <p:spPr>
          <a:xfrm flipV="1">
            <a:off x="6213153" y="2918564"/>
            <a:ext cx="0" cy="1225711"/>
          </a:xfrm>
          <a:prstGeom prst="line">
            <a:avLst/>
          </a:prstGeom>
          <a:ln w="12700">
            <a:solidFill>
              <a:schemeClr val="bg1">
                <a:lumMod val="6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904589" y="2346612"/>
            <a:ext cx="885372" cy="523220"/>
          </a:xfrm>
          <a:prstGeom prst="rect">
            <a:avLst/>
          </a:prstGeom>
          <a:noFill/>
        </p:spPr>
        <p:txBody>
          <a:bodyPr wrap="square" rtlCol="0">
            <a:spAutoFit/>
          </a:bodyPr>
          <a:lstStyle/>
          <a:p>
            <a:r>
              <a:rPr lang="en-US" altLang="zh-CN" sz="2800" dirty="0">
                <a:solidFill>
                  <a:schemeClr val="tx1">
                    <a:lumMod val="75000"/>
                    <a:lumOff val="25000"/>
                  </a:schemeClr>
                </a:solidFill>
              </a:rPr>
              <a:t>43</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p:txBody>
      </p:sp>
      <p:cxnSp>
        <p:nvCxnSpPr>
          <p:cNvPr id="25" name="直接连接符 35"/>
          <p:cNvCxnSpPr/>
          <p:nvPr/>
        </p:nvCxnSpPr>
        <p:spPr>
          <a:xfrm flipV="1">
            <a:off x="4250391" y="2338191"/>
            <a:ext cx="0" cy="1225711"/>
          </a:xfrm>
          <a:prstGeom prst="line">
            <a:avLst/>
          </a:prstGeom>
          <a:ln w="12700">
            <a:solidFill>
              <a:schemeClr val="bg1">
                <a:lumMod val="6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41827" y="1766239"/>
            <a:ext cx="885372" cy="523220"/>
          </a:xfrm>
          <a:prstGeom prst="rect">
            <a:avLst/>
          </a:prstGeom>
          <a:noFill/>
        </p:spPr>
        <p:txBody>
          <a:bodyPr wrap="square" rtlCol="0">
            <a:spAutoFit/>
          </a:bodyPr>
          <a:lstStyle/>
          <a:p>
            <a:r>
              <a:rPr lang="en-US" altLang="zh-CN" sz="2800" dirty="0">
                <a:solidFill>
                  <a:schemeClr val="tx1">
                    <a:lumMod val="75000"/>
                    <a:lumOff val="25000"/>
                  </a:schemeClr>
                </a:solidFill>
              </a:rPr>
              <a:t>89</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p:txBody>
      </p:sp>
      <p:sp>
        <p:nvSpPr>
          <p:cNvPr id="13" name="矩形 12"/>
          <p:cNvSpPr/>
          <p:nvPr/>
        </p:nvSpPr>
        <p:spPr>
          <a:xfrm>
            <a:off x="3987016" y="334918"/>
            <a:ext cx="3877985" cy="1532727"/>
          </a:xfrm>
          <a:prstGeom prst="rect">
            <a:avLst/>
          </a:prstGeom>
        </p:spPr>
        <p:txBody>
          <a:bodyPr wrap="none">
            <a:spAutoFit/>
          </a:bodyPr>
          <a:lstStyle/>
          <a:p>
            <a:pPr>
              <a:lnSpc>
                <a:spcPct val="130000"/>
              </a:lnSpc>
              <a:spcBef>
                <a:spcPts val="600"/>
              </a:spcBef>
            </a:pPr>
            <a:r>
              <a:rPr lang="zh-CN" altLang="en-US" sz="7200" kern="0" dirty="0">
                <a:latin typeface="微软雅黑" panose="020B0503020204020204" pitchFamily="34" charset="-122"/>
                <a:ea typeface="微软雅黑" panose="020B0503020204020204" pitchFamily="34" charset="-122"/>
                <a:cs typeface="+mn-ea"/>
                <a:sym typeface="+mn-lt"/>
              </a:rPr>
              <a:t>行业前景</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1248229" y="1088573"/>
            <a:ext cx="870857" cy="870857"/>
            <a:chOff x="1248229" y="1088573"/>
            <a:chExt cx="870857" cy="870857"/>
          </a:xfrm>
        </p:grpSpPr>
        <p:sp>
          <p:nvSpPr>
            <p:cNvPr id="3" name="椭圆 2"/>
            <p:cNvSpPr/>
            <p:nvPr/>
          </p:nvSpPr>
          <p:spPr>
            <a:xfrm>
              <a:off x="1248229" y="1088573"/>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0"/>
            <p:cNvGrpSpPr/>
            <p:nvPr/>
          </p:nvGrpSpPr>
          <p:grpSpPr>
            <a:xfrm>
              <a:off x="1375682" y="1320801"/>
              <a:ext cx="615950" cy="406400"/>
              <a:chOff x="3786188" y="1143000"/>
              <a:chExt cx="615950" cy="406400"/>
            </a:xfrm>
            <a:solidFill>
              <a:schemeClr val="bg1"/>
            </a:solidFill>
          </p:grpSpPr>
          <p:sp>
            <p:nvSpPr>
              <p:cNvPr id="5" name="Freeform 134"/>
              <p:cNvSpPr>
                <a:spLocks noEditPoints="1"/>
              </p:cNvSpPr>
              <p:nvPr/>
            </p:nvSpPr>
            <p:spPr bwMode="auto">
              <a:xfrm>
                <a:off x="3887788" y="1355725"/>
                <a:ext cx="396875" cy="193675"/>
              </a:xfrm>
              <a:custGeom>
                <a:avLst/>
                <a:gdLst/>
                <a:ahLst/>
                <a:cxnLst>
                  <a:cxn ang="0">
                    <a:pos x="124" y="122"/>
                  </a:cxn>
                  <a:cxn ang="0">
                    <a:pos x="102" y="118"/>
                  </a:cxn>
                  <a:cxn ang="0">
                    <a:pos x="24" y="84"/>
                  </a:cxn>
                  <a:cxn ang="0">
                    <a:pos x="6" y="70"/>
                  </a:cxn>
                  <a:cxn ang="0">
                    <a:pos x="0" y="48"/>
                  </a:cxn>
                  <a:cxn ang="0">
                    <a:pos x="0" y="10"/>
                  </a:cxn>
                  <a:cxn ang="0">
                    <a:pos x="2" y="4"/>
                  </a:cxn>
                  <a:cxn ang="0">
                    <a:pos x="8" y="0"/>
                  </a:cxn>
                  <a:cxn ang="0">
                    <a:pos x="38" y="0"/>
                  </a:cxn>
                  <a:cxn ang="0">
                    <a:pos x="106" y="26"/>
                  </a:cxn>
                  <a:cxn ang="0">
                    <a:pos x="116" y="28"/>
                  </a:cxn>
                  <a:cxn ang="0">
                    <a:pos x="126" y="30"/>
                  </a:cxn>
                  <a:cxn ang="0">
                    <a:pos x="146" y="26"/>
                  </a:cxn>
                  <a:cxn ang="0">
                    <a:pos x="204" y="2"/>
                  </a:cxn>
                  <a:cxn ang="0">
                    <a:pos x="240" y="0"/>
                  </a:cxn>
                  <a:cxn ang="0">
                    <a:pos x="244" y="2"/>
                  </a:cxn>
                  <a:cxn ang="0">
                    <a:pos x="248" y="6"/>
                  </a:cxn>
                  <a:cxn ang="0">
                    <a:pos x="250" y="48"/>
                  </a:cxn>
                  <a:cxn ang="0">
                    <a:pos x="248" y="58"/>
                  </a:cxn>
                  <a:cxn ang="0">
                    <a:pos x="234" y="78"/>
                  </a:cxn>
                  <a:cxn ang="0">
                    <a:pos x="146" y="118"/>
                  </a:cxn>
                  <a:cxn ang="0">
                    <a:pos x="136" y="122"/>
                  </a:cxn>
                  <a:cxn ang="0">
                    <a:pos x="124" y="122"/>
                  </a:cxn>
                  <a:cxn ang="0">
                    <a:pos x="16" y="48"/>
                  </a:cxn>
                  <a:cxn ang="0">
                    <a:pos x="18" y="54"/>
                  </a:cxn>
                  <a:cxn ang="0">
                    <a:pos x="24" y="66"/>
                  </a:cxn>
                  <a:cxn ang="0">
                    <a:pos x="108" y="104"/>
                  </a:cxn>
                  <a:cxn ang="0">
                    <a:pos x="116" y="106"/>
                  </a:cxn>
                  <a:cxn ang="0">
                    <a:pos x="124" y="106"/>
                  </a:cxn>
                  <a:cxn ang="0">
                    <a:pos x="140" y="104"/>
                  </a:cxn>
                  <a:cxn ang="0">
                    <a:pos x="218" y="70"/>
                  </a:cxn>
                  <a:cxn ang="0">
                    <a:pos x="228" y="60"/>
                  </a:cxn>
                  <a:cxn ang="0">
                    <a:pos x="232" y="48"/>
                  </a:cxn>
                  <a:cxn ang="0">
                    <a:pos x="208" y="18"/>
                  </a:cxn>
                  <a:cxn ang="0">
                    <a:pos x="154" y="40"/>
                  </a:cxn>
                  <a:cxn ang="0">
                    <a:pos x="126" y="46"/>
                  </a:cxn>
                  <a:cxn ang="0">
                    <a:pos x="114" y="44"/>
                  </a:cxn>
                  <a:cxn ang="0">
                    <a:pos x="38" y="18"/>
                  </a:cxn>
                </a:cxnLst>
                <a:rect l="0" t="0" r="r" b="b"/>
                <a:pathLst>
                  <a:path w="250" h="122">
                    <a:moveTo>
                      <a:pt x="124" y="122"/>
                    </a:moveTo>
                    <a:lnTo>
                      <a:pt x="124" y="122"/>
                    </a:lnTo>
                    <a:lnTo>
                      <a:pt x="112" y="122"/>
                    </a:lnTo>
                    <a:lnTo>
                      <a:pt x="102" y="118"/>
                    </a:lnTo>
                    <a:lnTo>
                      <a:pt x="24" y="84"/>
                    </a:lnTo>
                    <a:lnTo>
                      <a:pt x="24" y="84"/>
                    </a:lnTo>
                    <a:lnTo>
                      <a:pt x="14" y="78"/>
                    </a:lnTo>
                    <a:lnTo>
                      <a:pt x="6" y="70"/>
                    </a:lnTo>
                    <a:lnTo>
                      <a:pt x="2" y="58"/>
                    </a:lnTo>
                    <a:lnTo>
                      <a:pt x="0" y="48"/>
                    </a:lnTo>
                    <a:lnTo>
                      <a:pt x="0" y="10"/>
                    </a:lnTo>
                    <a:lnTo>
                      <a:pt x="0" y="10"/>
                    </a:lnTo>
                    <a:lnTo>
                      <a:pt x="0" y="6"/>
                    </a:lnTo>
                    <a:lnTo>
                      <a:pt x="2" y="4"/>
                    </a:lnTo>
                    <a:lnTo>
                      <a:pt x="4" y="2"/>
                    </a:lnTo>
                    <a:lnTo>
                      <a:pt x="8" y="0"/>
                    </a:lnTo>
                    <a:lnTo>
                      <a:pt x="38" y="0"/>
                    </a:lnTo>
                    <a:lnTo>
                      <a:pt x="38" y="0"/>
                    </a:lnTo>
                    <a:lnTo>
                      <a:pt x="42" y="2"/>
                    </a:lnTo>
                    <a:lnTo>
                      <a:pt x="106" y="26"/>
                    </a:lnTo>
                    <a:lnTo>
                      <a:pt x="106" y="26"/>
                    </a:lnTo>
                    <a:lnTo>
                      <a:pt x="116" y="28"/>
                    </a:lnTo>
                    <a:lnTo>
                      <a:pt x="126" y="30"/>
                    </a:lnTo>
                    <a:lnTo>
                      <a:pt x="126" y="30"/>
                    </a:lnTo>
                    <a:lnTo>
                      <a:pt x="136" y="28"/>
                    </a:lnTo>
                    <a:lnTo>
                      <a:pt x="146" y="26"/>
                    </a:lnTo>
                    <a:lnTo>
                      <a:pt x="204" y="2"/>
                    </a:lnTo>
                    <a:lnTo>
                      <a:pt x="204" y="2"/>
                    </a:lnTo>
                    <a:lnTo>
                      <a:pt x="206" y="0"/>
                    </a:lnTo>
                    <a:lnTo>
                      <a:pt x="240" y="0"/>
                    </a:lnTo>
                    <a:lnTo>
                      <a:pt x="240" y="0"/>
                    </a:lnTo>
                    <a:lnTo>
                      <a:pt x="244" y="2"/>
                    </a:lnTo>
                    <a:lnTo>
                      <a:pt x="246" y="4"/>
                    </a:lnTo>
                    <a:lnTo>
                      <a:pt x="248" y="6"/>
                    </a:lnTo>
                    <a:lnTo>
                      <a:pt x="250" y="10"/>
                    </a:lnTo>
                    <a:lnTo>
                      <a:pt x="250" y="48"/>
                    </a:lnTo>
                    <a:lnTo>
                      <a:pt x="250" y="48"/>
                    </a:lnTo>
                    <a:lnTo>
                      <a:pt x="248" y="58"/>
                    </a:lnTo>
                    <a:lnTo>
                      <a:pt x="242" y="70"/>
                    </a:lnTo>
                    <a:lnTo>
                      <a:pt x="234" y="78"/>
                    </a:lnTo>
                    <a:lnTo>
                      <a:pt x="224" y="84"/>
                    </a:lnTo>
                    <a:lnTo>
                      <a:pt x="146" y="118"/>
                    </a:lnTo>
                    <a:lnTo>
                      <a:pt x="146" y="118"/>
                    </a:lnTo>
                    <a:lnTo>
                      <a:pt x="136" y="122"/>
                    </a:lnTo>
                    <a:lnTo>
                      <a:pt x="124" y="122"/>
                    </a:lnTo>
                    <a:lnTo>
                      <a:pt x="124" y="122"/>
                    </a:lnTo>
                    <a:close/>
                    <a:moveTo>
                      <a:pt x="16" y="18"/>
                    </a:moveTo>
                    <a:lnTo>
                      <a:pt x="16" y="48"/>
                    </a:lnTo>
                    <a:lnTo>
                      <a:pt x="16" y="48"/>
                    </a:lnTo>
                    <a:lnTo>
                      <a:pt x="18" y="54"/>
                    </a:lnTo>
                    <a:lnTo>
                      <a:pt x="20" y="60"/>
                    </a:lnTo>
                    <a:lnTo>
                      <a:pt x="24" y="66"/>
                    </a:lnTo>
                    <a:lnTo>
                      <a:pt x="30" y="70"/>
                    </a:lnTo>
                    <a:lnTo>
                      <a:pt x="108" y="104"/>
                    </a:lnTo>
                    <a:lnTo>
                      <a:pt x="108" y="104"/>
                    </a:lnTo>
                    <a:lnTo>
                      <a:pt x="116" y="106"/>
                    </a:lnTo>
                    <a:lnTo>
                      <a:pt x="124" y="106"/>
                    </a:lnTo>
                    <a:lnTo>
                      <a:pt x="124" y="106"/>
                    </a:lnTo>
                    <a:lnTo>
                      <a:pt x="132" y="106"/>
                    </a:lnTo>
                    <a:lnTo>
                      <a:pt x="140" y="104"/>
                    </a:lnTo>
                    <a:lnTo>
                      <a:pt x="218" y="70"/>
                    </a:lnTo>
                    <a:lnTo>
                      <a:pt x="218" y="70"/>
                    </a:lnTo>
                    <a:lnTo>
                      <a:pt x="224" y="66"/>
                    </a:lnTo>
                    <a:lnTo>
                      <a:pt x="228" y="60"/>
                    </a:lnTo>
                    <a:lnTo>
                      <a:pt x="232" y="54"/>
                    </a:lnTo>
                    <a:lnTo>
                      <a:pt x="232" y="48"/>
                    </a:lnTo>
                    <a:lnTo>
                      <a:pt x="232" y="18"/>
                    </a:lnTo>
                    <a:lnTo>
                      <a:pt x="208" y="18"/>
                    </a:lnTo>
                    <a:lnTo>
                      <a:pt x="154" y="40"/>
                    </a:lnTo>
                    <a:lnTo>
                      <a:pt x="154" y="40"/>
                    </a:lnTo>
                    <a:lnTo>
                      <a:pt x="140" y="44"/>
                    </a:lnTo>
                    <a:lnTo>
                      <a:pt x="126" y="46"/>
                    </a:lnTo>
                    <a:lnTo>
                      <a:pt x="126" y="46"/>
                    </a:lnTo>
                    <a:lnTo>
                      <a:pt x="114" y="44"/>
                    </a:lnTo>
                    <a:lnTo>
                      <a:pt x="100" y="42"/>
                    </a:lnTo>
                    <a:lnTo>
                      <a:pt x="38" y="18"/>
                    </a:lnTo>
                    <a:lnTo>
                      <a:pt x="16"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 name="Freeform 135"/>
              <p:cNvSpPr>
                <a:spLocks noEditPoints="1"/>
              </p:cNvSpPr>
              <p:nvPr/>
            </p:nvSpPr>
            <p:spPr bwMode="auto">
              <a:xfrm>
                <a:off x="3786188" y="1143000"/>
                <a:ext cx="615950" cy="333375"/>
              </a:xfrm>
              <a:custGeom>
                <a:avLst/>
                <a:gdLst/>
                <a:ahLst/>
                <a:cxnLst>
                  <a:cxn ang="0">
                    <a:pos x="380" y="210"/>
                  </a:cxn>
                  <a:cxn ang="0">
                    <a:pos x="348" y="210"/>
                  </a:cxn>
                  <a:cxn ang="0">
                    <a:pos x="344" y="210"/>
                  </a:cxn>
                  <a:cxn ang="0">
                    <a:pos x="340" y="206"/>
                  </a:cxn>
                  <a:cxn ang="0">
                    <a:pos x="340" y="198"/>
                  </a:cxn>
                  <a:cxn ang="0">
                    <a:pos x="356" y="90"/>
                  </a:cxn>
                  <a:cxn ang="0">
                    <a:pos x="214" y="150"/>
                  </a:cxn>
                  <a:cxn ang="0">
                    <a:pos x="190" y="154"/>
                  </a:cxn>
                  <a:cxn ang="0">
                    <a:pos x="178" y="154"/>
                  </a:cxn>
                  <a:cxn ang="0">
                    <a:pos x="14" y="92"/>
                  </a:cxn>
                  <a:cxn ang="0">
                    <a:pos x="6" y="88"/>
                  </a:cxn>
                  <a:cxn ang="0">
                    <a:pos x="0" y="80"/>
                  </a:cxn>
                  <a:cxn ang="0">
                    <a:pos x="0" y="76"/>
                  </a:cxn>
                  <a:cxn ang="0">
                    <a:pos x="2" y="70"/>
                  </a:cxn>
                  <a:cxn ang="0">
                    <a:pos x="14" y="62"/>
                  </a:cxn>
                  <a:cxn ang="0">
                    <a:pos x="168" y="4"/>
                  </a:cxn>
                  <a:cxn ang="0">
                    <a:pos x="192" y="0"/>
                  </a:cxn>
                  <a:cxn ang="0">
                    <a:pos x="202" y="2"/>
                  </a:cxn>
                  <a:cxn ang="0">
                    <a:pos x="362" y="56"/>
                  </a:cxn>
                  <a:cxn ang="0">
                    <a:pos x="368" y="60"/>
                  </a:cxn>
                  <a:cxn ang="0">
                    <a:pos x="376" y="66"/>
                  </a:cxn>
                  <a:cxn ang="0">
                    <a:pos x="376" y="70"/>
                  </a:cxn>
                  <a:cxn ang="0">
                    <a:pos x="372" y="80"/>
                  </a:cxn>
                  <a:cxn ang="0">
                    <a:pos x="386" y="198"/>
                  </a:cxn>
                  <a:cxn ang="0">
                    <a:pos x="388" y="202"/>
                  </a:cxn>
                  <a:cxn ang="0">
                    <a:pos x="388" y="206"/>
                  </a:cxn>
                  <a:cxn ang="0">
                    <a:pos x="382" y="210"/>
                  </a:cxn>
                  <a:cxn ang="0">
                    <a:pos x="380" y="210"/>
                  </a:cxn>
                  <a:cxn ang="0">
                    <a:pos x="366" y="194"/>
                  </a:cxn>
                  <a:cxn ang="0">
                    <a:pos x="362" y="194"/>
                  </a:cxn>
                  <a:cxn ang="0">
                    <a:pos x="174" y="136"/>
                  </a:cxn>
                  <a:cxn ang="0">
                    <a:pos x="180" y="138"/>
                  </a:cxn>
                  <a:cxn ang="0">
                    <a:pos x="190" y="138"/>
                  </a:cxn>
                  <a:cxn ang="0">
                    <a:pos x="206" y="136"/>
                  </a:cxn>
                  <a:cxn ang="0">
                    <a:pos x="208" y="18"/>
                  </a:cxn>
                  <a:cxn ang="0">
                    <a:pos x="200" y="18"/>
                  </a:cxn>
                  <a:cxn ang="0">
                    <a:pos x="192" y="16"/>
                  </a:cxn>
                  <a:cxn ang="0">
                    <a:pos x="174" y="20"/>
                  </a:cxn>
                </a:cxnLst>
                <a:rect l="0" t="0" r="r" b="b"/>
                <a:pathLst>
                  <a:path w="388" h="210">
                    <a:moveTo>
                      <a:pt x="380" y="210"/>
                    </a:moveTo>
                    <a:lnTo>
                      <a:pt x="380" y="210"/>
                    </a:lnTo>
                    <a:lnTo>
                      <a:pt x="380" y="210"/>
                    </a:lnTo>
                    <a:lnTo>
                      <a:pt x="348" y="210"/>
                    </a:lnTo>
                    <a:lnTo>
                      <a:pt x="348" y="210"/>
                    </a:lnTo>
                    <a:lnTo>
                      <a:pt x="344" y="210"/>
                    </a:lnTo>
                    <a:lnTo>
                      <a:pt x="340" y="206"/>
                    </a:lnTo>
                    <a:lnTo>
                      <a:pt x="340" y="206"/>
                    </a:lnTo>
                    <a:lnTo>
                      <a:pt x="340" y="202"/>
                    </a:lnTo>
                    <a:lnTo>
                      <a:pt x="340" y="198"/>
                    </a:lnTo>
                    <a:lnTo>
                      <a:pt x="356" y="170"/>
                    </a:lnTo>
                    <a:lnTo>
                      <a:pt x="356" y="90"/>
                    </a:lnTo>
                    <a:lnTo>
                      <a:pt x="214" y="150"/>
                    </a:lnTo>
                    <a:lnTo>
                      <a:pt x="214" y="150"/>
                    </a:lnTo>
                    <a:lnTo>
                      <a:pt x="202" y="154"/>
                    </a:lnTo>
                    <a:lnTo>
                      <a:pt x="190" y="154"/>
                    </a:lnTo>
                    <a:lnTo>
                      <a:pt x="190" y="154"/>
                    </a:lnTo>
                    <a:lnTo>
                      <a:pt x="178" y="154"/>
                    </a:lnTo>
                    <a:lnTo>
                      <a:pt x="168" y="152"/>
                    </a:lnTo>
                    <a:lnTo>
                      <a:pt x="14" y="92"/>
                    </a:lnTo>
                    <a:lnTo>
                      <a:pt x="14" y="92"/>
                    </a:lnTo>
                    <a:lnTo>
                      <a:pt x="6" y="88"/>
                    </a:lnTo>
                    <a:lnTo>
                      <a:pt x="2" y="84"/>
                    </a:lnTo>
                    <a:lnTo>
                      <a:pt x="0" y="80"/>
                    </a:lnTo>
                    <a:lnTo>
                      <a:pt x="0" y="76"/>
                    </a:lnTo>
                    <a:lnTo>
                      <a:pt x="0" y="76"/>
                    </a:lnTo>
                    <a:lnTo>
                      <a:pt x="0" y="74"/>
                    </a:lnTo>
                    <a:lnTo>
                      <a:pt x="2" y="70"/>
                    </a:lnTo>
                    <a:lnTo>
                      <a:pt x="6" y="66"/>
                    </a:lnTo>
                    <a:lnTo>
                      <a:pt x="14" y="62"/>
                    </a:lnTo>
                    <a:lnTo>
                      <a:pt x="168" y="4"/>
                    </a:lnTo>
                    <a:lnTo>
                      <a:pt x="168" y="4"/>
                    </a:lnTo>
                    <a:lnTo>
                      <a:pt x="178" y="2"/>
                    </a:lnTo>
                    <a:lnTo>
                      <a:pt x="192" y="0"/>
                    </a:lnTo>
                    <a:lnTo>
                      <a:pt x="192" y="0"/>
                    </a:lnTo>
                    <a:lnTo>
                      <a:pt x="202" y="2"/>
                    </a:lnTo>
                    <a:lnTo>
                      <a:pt x="214" y="4"/>
                    </a:lnTo>
                    <a:lnTo>
                      <a:pt x="362" y="56"/>
                    </a:lnTo>
                    <a:lnTo>
                      <a:pt x="362" y="56"/>
                    </a:lnTo>
                    <a:lnTo>
                      <a:pt x="368" y="60"/>
                    </a:lnTo>
                    <a:lnTo>
                      <a:pt x="372" y="64"/>
                    </a:lnTo>
                    <a:lnTo>
                      <a:pt x="376" y="66"/>
                    </a:lnTo>
                    <a:lnTo>
                      <a:pt x="376" y="70"/>
                    </a:lnTo>
                    <a:lnTo>
                      <a:pt x="376" y="70"/>
                    </a:lnTo>
                    <a:lnTo>
                      <a:pt x="376" y="74"/>
                    </a:lnTo>
                    <a:lnTo>
                      <a:pt x="372" y="80"/>
                    </a:lnTo>
                    <a:lnTo>
                      <a:pt x="372" y="170"/>
                    </a:lnTo>
                    <a:lnTo>
                      <a:pt x="386" y="198"/>
                    </a:lnTo>
                    <a:lnTo>
                      <a:pt x="386" y="198"/>
                    </a:lnTo>
                    <a:lnTo>
                      <a:pt x="388" y="202"/>
                    </a:lnTo>
                    <a:lnTo>
                      <a:pt x="388" y="202"/>
                    </a:lnTo>
                    <a:lnTo>
                      <a:pt x="388" y="206"/>
                    </a:lnTo>
                    <a:lnTo>
                      <a:pt x="386" y="208"/>
                    </a:lnTo>
                    <a:lnTo>
                      <a:pt x="382" y="210"/>
                    </a:lnTo>
                    <a:lnTo>
                      <a:pt x="380" y="210"/>
                    </a:lnTo>
                    <a:lnTo>
                      <a:pt x="380" y="210"/>
                    </a:lnTo>
                    <a:close/>
                    <a:moveTo>
                      <a:pt x="362" y="194"/>
                    </a:moveTo>
                    <a:lnTo>
                      <a:pt x="366" y="194"/>
                    </a:lnTo>
                    <a:lnTo>
                      <a:pt x="364" y="190"/>
                    </a:lnTo>
                    <a:lnTo>
                      <a:pt x="362" y="194"/>
                    </a:lnTo>
                    <a:close/>
                    <a:moveTo>
                      <a:pt x="20" y="76"/>
                    </a:moveTo>
                    <a:lnTo>
                      <a:pt x="174" y="136"/>
                    </a:lnTo>
                    <a:lnTo>
                      <a:pt x="174" y="136"/>
                    </a:lnTo>
                    <a:lnTo>
                      <a:pt x="180" y="138"/>
                    </a:lnTo>
                    <a:lnTo>
                      <a:pt x="190" y="138"/>
                    </a:lnTo>
                    <a:lnTo>
                      <a:pt x="190" y="138"/>
                    </a:lnTo>
                    <a:lnTo>
                      <a:pt x="198" y="138"/>
                    </a:lnTo>
                    <a:lnTo>
                      <a:pt x="206" y="136"/>
                    </a:lnTo>
                    <a:lnTo>
                      <a:pt x="356" y="72"/>
                    </a:lnTo>
                    <a:lnTo>
                      <a:pt x="208" y="18"/>
                    </a:lnTo>
                    <a:lnTo>
                      <a:pt x="208" y="18"/>
                    </a:lnTo>
                    <a:lnTo>
                      <a:pt x="200" y="18"/>
                    </a:lnTo>
                    <a:lnTo>
                      <a:pt x="192" y="16"/>
                    </a:lnTo>
                    <a:lnTo>
                      <a:pt x="192" y="16"/>
                    </a:lnTo>
                    <a:lnTo>
                      <a:pt x="182" y="18"/>
                    </a:lnTo>
                    <a:lnTo>
                      <a:pt x="174" y="20"/>
                    </a:lnTo>
                    <a:lnTo>
                      <a:pt x="20" y="76"/>
                    </a:lnTo>
                    <a:close/>
                  </a:path>
                </a:pathLst>
              </a:custGeom>
              <a:grpFill/>
              <a:ln w="9525">
                <a:noFill/>
                <a:round/>
              </a:ln>
            </p:spPr>
            <p:txBody>
              <a:bodyPr vert="horz" wrap="square" lIns="91440" tIns="45720" rIns="91440" bIns="45720" numCol="1" anchor="t" anchorCtr="0" compatLnSpc="1"/>
              <a:lstStyle/>
              <a:p>
                <a:endParaRPr lang="zh-CN" altLang="en-US"/>
              </a:p>
            </p:txBody>
          </p:sp>
        </p:grpSp>
      </p:grpSp>
      <p:grpSp>
        <p:nvGrpSpPr>
          <p:cNvPr id="7" name="组合 19"/>
          <p:cNvGrpSpPr/>
          <p:nvPr/>
        </p:nvGrpSpPr>
        <p:grpSpPr>
          <a:xfrm>
            <a:off x="1248229" y="2423888"/>
            <a:ext cx="870857" cy="870857"/>
            <a:chOff x="1248229" y="2423888"/>
            <a:chExt cx="870857" cy="870857"/>
          </a:xfrm>
        </p:grpSpPr>
        <p:sp>
          <p:nvSpPr>
            <p:cNvPr id="8" name="椭圆 7"/>
            <p:cNvSpPr/>
            <p:nvPr/>
          </p:nvSpPr>
          <p:spPr>
            <a:xfrm>
              <a:off x="1248229" y="2423888"/>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 19"/>
            <p:cNvGrpSpPr/>
            <p:nvPr/>
          </p:nvGrpSpPr>
          <p:grpSpPr>
            <a:xfrm>
              <a:off x="1462767" y="2611439"/>
              <a:ext cx="424089" cy="566737"/>
              <a:chOff x="3910013" y="1676400"/>
              <a:chExt cx="349250" cy="466725"/>
            </a:xfrm>
            <a:solidFill>
              <a:schemeClr val="bg1"/>
            </a:solidFill>
          </p:grpSpPr>
          <p:sp>
            <p:nvSpPr>
              <p:cNvPr id="10" name="Freeform 139"/>
              <p:cNvSpPr>
                <a:spLocks noEditPoints="1"/>
              </p:cNvSpPr>
              <p:nvPr/>
            </p:nvSpPr>
            <p:spPr bwMode="auto">
              <a:xfrm>
                <a:off x="3910013" y="1676400"/>
                <a:ext cx="349250" cy="466725"/>
              </a:xfrm>
              <a:custGeom>
                <a:avLst/>
                <a:gdLst/>
                <a:ahLst/>
                <a:cxnLst>
                  <a:cxn ang="0">
                    <a:pos x="110" y="294"/>
                  </a:cxn>
                  <a:cxn ang="0">
                    <a:pos x="96" y="288"/>
                  </a:cxn>
                  <a:cxn ang="0">
                    <a:pos x="76" y="266"/>
                  </a:cxn>
                  <a:cxn ang="0">
                    <a:pos x="44" y="226"/>
                  </a:cxn>
                  <a:cxn ang="0">
                    <a:pos x="14" y="172"/>
                  </a:cxn>
                  <a:cxn ang="0">
                    <a:pos x="4" y="142"/>
                  </a:cxn>
                  <a:cxn ang="0">
                    <a:pos x="0" y="114"/>
                  </a:cxn>
                  <a:cxn ang="0">
                    <a:pos x="0" y="100"/>
                  </a:cxn>
                  <a:cxn ang="0">
                    <a:pos x="6" y="74"/>
                  </a:cxn>
                  <a:cxn ang="0">
                    <a:pos x="14" y="52"/>
                  </a:cxn>
                  <a:cxn ang="0">
                    <a:pos x="28" y="32"/>
                  </a:cxn>
                  <a:cxn ang="0">
                    <a:pos x="36" y="24"/>
                  </a:cxn>
                  <a:cxn ang="0">
                    <a:pos x="70" y="6"/>
                  </a:cxn>
                  <a:cxn ang="0">
                    <a:pos x="110" y="0"/>
                  </a:cxn>
                  <a:cxn ang="0">
                    <a:pos x="132" y="0"/>
                  </a:cxn>
                  <a:cxn ang="0">
                    <a:pos x="168" y="14"/>
                  </a:cxn>
                  <a:cxn ang="0">
                    <a:pos x="184" y="24"/>
                  </a:cxn>
                  <a:cxn ang="0">
                    <a:pos x="200" y="42"/>
                  </a:cxn>
                  <a:cxn ang="0">
                    <a:pos x="212" y="62"/>
                  </a:cxn>
                  <a:cxn ang="0">
                    <a:pos x="218" y="86"/>
                  </a:cxn>
                  <a:cxn ang="0">
                    <a:pos x="220" y="114"/>
                  </a:cxn>
                  <a:cxn ang="0">
                    <a:pos x="220" y="128"/>
                  </a:cxn>
                  <a:cxn ang="0">
                    <a:pos x="212" y="158"/>
                  </a:cxn>
                  <a:cxn ang="0">
                    <a:pos x="192" y="200"/>
                  </a:cxn>
                  <a:cxn ang="0">
                    <a:pos x="160" y="248"/>
                  </a:cxn>
                  <a:cxn ang="0">
                    <a:pos x="126" y="288"/>
                  </a:cxn>
                  <a:cxn ang="0">
                    <a:pos x="118" y="292"/>
                  </a:cxn>
                  <a:cxn ang="0">
                    <a:pos x="110" y="294"/>
                  </a:cxn>
                  <a:cxn ang="0">
                    <a:pos x="110" y="16"/>
                  </a:cxn>
                  <a:cxn ang="0">
                    <a:pos x="86" y="18"/>
                  </a:cxn>
                  <a:cxn ang="0">
                    <a:pos x="66" y="24"/>
                  </a:cxn>
                  <a:cxn ang="0">
                    <a:pos x="38" y="48"/>
                  </a:cxn>
                  <a:cxn ang="0">
                    <a:pos x="22" y="80"/>
                  </a:cxn>
                  <a:cxn ang="0">
                    <a:pos x="16" y="114"/>
                  </a:cxn>
                  <a:cxn ang="0">
                    <a:pos x="18" y="126"/>
                  </a:cxn>
                  <a:cxn ang="0">
                    <a:pos x="24" y="154"/>
                  </a:cxn>
                  <a:cxn ang="0">
                    <a:pos x="42" y="194"/>
                  </a:cxn>
                  <a:cxn ang="0">
                    <a:pos x="74" y="238"/>
                  </a:cxn>
                  <a:cxn ang="0">
                    <a:pos x="106" y="276"/>
                  </a:cxn>
                  <a:cxn ang="0">
                    <a:pos x="110" y="278"/>
                  </a:cxn>
                  <a:cxn ang="0">
                    <a:pos x="114" y="276"/>
                  </a:cxn>
                  <a:cxn ang="0">
                    <a:pos x="146" y="238"/>
                  </a:cxn>
                  <a:cxn ang="0">
                    <a:pos x="178" y="194"/>
                  </a:cxn>
                  <a:cxn ang="0">
                    <a:pos x="196" y="154"/>
                  </a:cxn>
                  <a:cxn ang="0">
                    <a:pos x="204" y="126"/>
                  </a:cxn>
                  <a:cxn ang="0">
                    <a:pos x="204" y="114"/>
                  </a:cxn>
                  <a:cxn ang="0">
                    <a:pos x="200" y="80"/>
                  </a:cxn>
                  <a:cxn ang="0">
                    <a:pos x="184" y="48"/>
                  </a:cxn>
                  <a:cxn ang="0">
                    <a:pos x="154" y="24"/>
                  </a:cxn>
                  <a:cxn ang="0">
                    <a:pos x="134" y="18"/>
                  </a:cxn>
                  <a:cxn ang="0">
                    <a:pos x="110" y="16"/>
                  </a:cxn>
                </a:cxnLst>
                <a:rect l="0" t="0" r="r" b="b"/>
                <a:pathLst>
                  <a:path w="220" h="294">
                    <a:moveTo>
                      <a:pt x="110" y="294"/>
                    </a:moveTo>
                    <a:lnTo>
                      <a:pt x="110" y="294"/>
                    </a:lnTo>
                    <a:lnTo>
                      <a:pt x="102" y="292"/>
                    </a:lnTo>
                    <a:lnTo>
                      <a:pt x="96" y="288"/>
                    </a:lnTo>
                    <a:lnTo>
                      <a:pt x="96" y="288"/>
                    </a:lnTo>
                    <a:lnTo>
                      <a:pt x="76" y="266"/>
                    </a:lnTo>
                    <a:lnTo>
                      <a:pt x="60" y="248"/>
                    </a:lnTo>
                    <a:lnTo>
                      <a:pt x="44" y="226"/>
                    </a:lnTo>
                    <a:lnTo>
                      <a:pt x="28" y="200"/>
                    </a:lnTo>
                    <a:lnTo>
                      <a:pt x="14" y="172"/>
                    </a:lnTo>
                    <a:lnTo>
                      <a:pt x="8" y="158"/>
                    </a:lnTo>
                    <a:lnTo>
                      <a:pt x="4" y="142"/>
                    </a:lnTo>
                    <a:lnTo>
                      <a:pt x="2" y="128"/>
                    </a:lnTo>
                    <a:lnTo>
                      <a:pt x="0" y="114"/>
                    </a:lnTo>
                    <a:lnTo>
                      <a:pt x="0" y="114"/>
                    </a:lnTo>
                    <a:lnTo>
                      <a:pt x="0" y="100"/>
                    </a:lnTo>
                    <a:lnTo>
                      <a:pt x="2" y="86"/>
                    </a:lnTo>
                    <a:lnTo>
                      <a:pt x="6" y="74"/>
                    </a:lnTo>
                    <a:lnTo>
                      <a:pt x="10" y="62"/>
                    </a:lnTo>
                    <a:lnTo>
                      <a:pt x="14" y="52"/>
                    </a:lnTo>
                    <a:lnTo>
                      <a:pt x="20" y="42"/>
                    </a:lnTo>
                    <a:lnTo>
                      <a:pt x="28" y="32"/>
                    </a:lnTo>
                    <a:lnTo>
                      <a:pt x="36" y="24"/>
                    </a:lnTo>
                    <a:lnTo>
                      <a:pt x="36" y="24"/>
                    </a:lnTo>
                    <a:lnTo>
                      <a:pt x="52" y="14"/>
                    </a:lnTo>
                    <a:lnTo>
                      <a:pt x="70" y="6"/>
                    </a:lnTo>
                    <a:lnTo>
                      <a:pt x="90" y="0"/>
                    </a:lnTo>
                    <a:lnTo>
                      <a:pt x="110" y="0"/>
                    </a:lnTo>
                    <a:lnTo>
                      <a:pt x="110" y="0"/>
                    </a:lnTo>
                    <a:lnTo>
                      <a:pt x="132" y="0"/>
                    </a:lnTo>
                    <a:lnTo>
                      <a:pt x="150" y="6"/>
                    </a:lnTo>
                    <a:lnTo>
                      <a:pt x="168" y="14"/>
                    </a:lnTo>
                    <a:lnTo>
                      <a:pt x="184" y="24"/>
                    </a:lnTo>
                    <a:lnTo>
                      <a:pt x="184" y="24"/>
                    </a:lnTo>
                    <a:lnTo>
                      <a:pt x="192" y="32"/>
                    </a:lnTo>
                    <a:lnTo>
                      <a:pt x="200" y="42"/>
                    </a:lnTo>
                    <a:lnTo>
                      <a:pt x="206" y="52"/>
                    </a:lnTo>
                    <a:lnTo>
                      <a:pt x="212" y="62"/>
                    </a:lnTo>
                    <a:lnTo>
                      <a:pt x="216" y="74"/>
                    </a:lnTo>
                    <a:lnTo>
                      <a:pt x="218" y="86"/>
                    </a:lnTo>
                    <a:lnTo>
                      <a:pt x="220" y="100"/>
                    </a:lnTo>
                    <a:lnTo>
                      <a:pt x="220" y="114"/>
                    </a:lnTo>
                    <a:lnTo>
                      <a:pt x="220" y="114"/>
                    </a:lnTo>
                    <a:lnTo>
                      <a:pt x="220" y="128"/>
                    </a:lnTo>
                    <a:lnTo>
                      <a:pt x="216" y="142"/>
                    </a:lnTo>
                    <a:lnTo>
                      <a:pt x="212" y="158"/>
                    </a:lnTo>
                    <a:lnTo>
                      <a:pt x="206" y="172"/>
                    </a:lnTo>
                    <a:lnTo>
                      <a:pt x="192" y="200"/>
                    </a:lnTo>
                    <a:lnTo>
                      <a:pt x="176" y="226"/>
                    </a:lnTo>
                    <a:lnTo>
                      <a:pt x="160" y="248"/>
                    </a:lnTo>
                    <a:lnTo>
                      <a:pt x="144" y="266"/>
                    </a:lnTo>
                    <a:lnTo>
                      <a:pt x="126" y="288"/>
                    </a:lnTo>
                    <a:lnTo>
                      <a:pt x="126" y="288"/>
                    </a:lnTo>
                    <a:lnTo>
                      <a:pt x="118" y="292"/>
                    </a:lnTo>
                    <a:lnTo>
                      <a:pt x="110" y="294"/>
                    </a:lnTo>
                    <a:lnTo>
                      <a:pt x="110" y="294"/>
                    </a:lnTo>
                    <a:close/>
                    <a:moveTo>
                      <a:pt x="110" y="16"/>
                    </a:moveTo>
                    <a:lnTo>
                      <a:pt x="110" y="16"/>
                    </a:lnTo>
                    <a:lnTo>
                      <a:pt x="98" y="16"/>
                    </a:lnTo>
                    <a:lnTo>
                      <a:pt x="86" y="18"/>
                    </a:lnTo>
                    <a:lnTo>
                      <a:pt x="76" y="20"/>
                    </a:lnTo>
                    <a:lnTo>
                      <a:pt x="66" y="24"/>
                    </a:lnTo>
                    <a:lnTo>
                      <a:pt x="50" y="34"/>
                    </a:lnTo>
                    <a:lnTo>
                      <a:pt x="38" y="48"/>
                    </a:lnTo>
                    <a:lnTo>
                      <a:pt x="28" y="62"/>
                    </a:lnTo>
                    <a:lnTo>
                      <a:pt x="22" y="80"/>
                    </a:lnTo>
                    <a:lnTo>
                      <a:pt x="18" y="96"/>
                    </a:lnTo>
                    <a:lnTo>
                      <a:pt x="16" y="114"/>
                    </a:lnTo>
                    <a:lnTo>
                      <a:pt x="16" y="114"/>
                    </a:lnTo>
                    <a:lnTo>
                      <a:pt x="18" y="126"/>
                    </a:lnTo>
                    <a:lnTo>
                      <a:pt x="20" y="140"/>
                    </a:lnTo>
                    <a:lnTo>
                      <a:pt x="24" y="154"/>
                    </a:lnTo>
                    <a:lnTo>
                      <a:pt x="30" y="168"/>
                    </a:lnTo>
                    <a:lnTo>
                      <a:pt x="42" y="194"/>
                    </a:lnTo>
                    <a:lnTo>
                      <a:pt x="58" y="218"/>
                    </a:lnTo>
                    <a:lnTo>
                      <a:pt x="74" y="238"/>
                    </a:lnTo>
                    <a:lnTo>
                      <a:pt x="88" y="256"/>
                    </a:lnTo>
                    <a:lnTo>
                      <a:pt x="106" y="276"/>
                    </a:lnTo>
                    <a:lnTo>
                      <a:pt x="106" y="276"/>
                    </a:lnTo>
                    <a:lnTo>
                      <a:pt x="110" y="278"/>
                    </a:lnTo>
                    <a:lnTo>
                      <a:pt x="114" y="276"/>
                    </a:lnTo>
                    <a:lnTo>
                      <a:pt x="114" y="276"/>
                    </a:lnTo>
                    <a:lnTo>
                      <a:pt x="132" y="256"/>
                    </a:lnTo>
                    <a:lnTo>
                      <a:pt x="146" y="238"/>
                    </a:lnTo>
                    <a:lnTo>
                      <a:pt x="162" y="218"/>
                    </a:lnTo>
                    <a:lnTo>
                      <a:pt x="178" y="194"/>
                    </a:lnTo>
                    <a:lnTo>
                      <a:pt x="192" y="168"/>
                    </a:lnTo>
                    <a:lnTo>
                      <a:pt x="196" y="154"/>
                    </a:lnTo>
                    <a:lnTo>
                      <a:pt x="200" y="140"/>
                    </a:lnTo>
                    <a:lnTo>
                      <a:pt x="204" y="126"/>
                    </a:lnTo>
                    <a:lnTo>
                      <a:pt x="204" y="114"/>
                    </a:lnTo>
                    <a:lnTo>
                      <a:pt x="204" y="114"/>
                    </a:lnTo>
                    <a:lnTo>
                      <a:pt x="204" y="96"/>
                    </a:lnTo>
                    <a:lnTo>
                      <a:pt x="200" y="80"/>
                    </a:lnTo>
                    <a:lnTo>
                      <a:pt x="192" y="62"/>
                    </a:lnTo>
                    <a:lnTo>
                      <a:pt x="184" y="48"/>
                    </a:lnTo>
                    <a:lnTo>
                      <a:pt x="170" y="34"/>
                    </a:lnTo>
                    <a:lnTo>
                      <a:pt x="154" y="24"/>
                    </a:lnTo>
                    <a:lnTo>
                      <a:pt x="144" y="20"/>
                    </a:lnTo>
                    <a:lnTo>
                      <a:pt x="134" y="18"/>
                    </a:lnTo>
                    <a:lnTo>
                      <a:pt x="122" y="16"/>
                    </a:lnTo>
                    <a:lnTo>
                      <a:pt x="110" y="16"/>
                    </a:lnTo>
                    <a:lnTo>
                      <a:pt x="110" y="1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140"/>
              <p:cNvSpPr>
                <a:spLocks noEditPoints="1"/>
              </p:cNvSpPr>
              <p:nvPr/>
            </p:nvSpPr>
            <p:spPr bwMode="auto">
              <a:xfrm>
                <a:off x="3992563" y="1739900"/>
                <a:ext cx="184150" cy="180975"/>
              </a:xfrm>
              <a:custGeom>
                <a:avLst/>
                <a:gdLst/>
                <a:ahLst/>
                <a:cxnLst>
                  <a:cxn ang="0">
                    <a:pos x="58" y="114"/>
                  </a:cxn>
                  <a:cxn ang="0">
                    <a:pos x="36" y="110"/>
                  </a:cxn>
                  <a:cxn ang="0">
                    <a:pos x="18" y="98"/>
                  </a:cxn>
                  <a:cxn ang="0">
                    <a:pos x="6" y="80"/>
                  </a:cxn>
                  <a:cxn ang="0">
                    <a:pos x="0" y="58"/>
                  </a:cxn>
                  <a:cxn ang="0">
                    <a:pos x="2" y="46"/>
                  </a:cxn>
                  <a:cxn ang="0">
                    <a:pos x="10" y="24"/>
                  </a:cxn>
                  <a:cxn ang="0">
                    <a:pos x="26" y="10"/>
                  </a:cxn>
                  <a:cxn ang="0">
                    <a:pos x="46" y="0"/>
                  </a:cxn>
                  <a:cxn ang="0">
                    <a:pos x="58" y="0"/>
                  </a:cxn>
                  <a:cxn ang="0">
                    <a:pos x="80" y="4"/>
                  </a:cxn>
                  <a:cxn ang="0">
                    <a:pos x="100" y="16"/>
                  </a:cxn>
                  <a:cxn ang="0">
                    <a:pos x="112" y="34"/>
                  </a:cxn>
                  <a:cxn ang="0">
                    <a:pos x="116" y="58"/>
                  </a:cxn>
                  <a:cxn ang="0">
                    <a:pos x="114" y="68"/>
                  </a:cxn>
                  <a:cxn ang="0">
                    <a:pos x="106" y="90"/>
                  </a:cxn>
                  <a:cxn ang="0">
                    <a:pos x="90" y="104"/>
                  </a:cxn>
                  <a:cxn ang="0">
                    <a:pos x="70" y="114"/>
                  </a:cxn>
                  <a:cxn ang="0">
                    <a:pos x="58" y="114"/>
                  </a:cxn>
                  <a:cxn ang="0">
                    <a:pos x="58" y="16"/>
                  </a:cxn>
                  <a:cxn ang="0">
                    <a:pos x="42" y="18"/>
                  </a:cxn>
                  <a:cxn ang="0">
                    <a:pos x="30" y="28"/>
                  </a:cxn>
                  <a:cxn ang="0">
                    <a:pos x="20" y="42"/>
                  </a:cxn>
                  <a:cxn ang="0">
                    <a:pos x="16" y="58"/>
                  </a:cxn>
                  <a:cxn ang="0">
                    <a:pos x="18" y="66"/>
                  </a:cxn>
                  <a:cxn ang="0">
                    <a:pos x="24" y="80"/>
                  </a:cxn>
                  <a:cxn ang="0">
                    <a:pos x="36" y="92"/>
                  </a:cxn>
                  <a:cxn ang="0">
                    <a:pos x="50" y="98"/>
                  </a:cxn>
                  <a:cxn ang="0">
                    <a:pos x="58" y="98"/>
                  </a:cxn>
                  <a:cxn ang="0">
                    <a:pos x="74" y="96"/>
                  </a:cxn>
                  <a:cxn ang="0">
                    <a:pos x="88" y="86"/>
                  </a:cxn>
                  <a:cxn ang="0">
                    <a:pos x="96" y="74"/>
                  </a:cxn>
                  <a:cxn ang="0">
                    <a:pos x="100" y="58"/>
                  </a:cxn>
                  <a:cxn ang="0">
                    <a:pos x="98" y="48"/>
                  </a:cxn>
                  <a:cxn ang="0">
                    <a:pos x="92" y="34"/>
                  </a:cxn>
                  <a:cxn ang="0">
                    <a:pos x="82" y="22"/>
                  </a:cxn>
                  <a:cxn ang="0">
                    <a:pos x="66" y="16"/>
                  </a:cxn>
                  <a:cxn ang="0">
                    <a:pos x="58" y="16"/>
                  </a:cxn>
                </a:cxnLst>
                <a:rect l="0" t="0" r="r" b="b"/>
                <a:pathLst>
                  <a:path w="116" h="114">
                    <a:moveTo>
                      <a:pt x="58" y="114"/>
                    </a:moveTo>
                    <a:lnTo>
                      <a:pt x="58" y="114"/>
                    </a:lnTo>
                    <a:lnTo>
                      <a:pt x="46" y="114"/>
                    </a:lnTo>
                    <a:lnTo>
                      <a:pt x="36" y="110"/>
                    </a:lnTo>
                    <a:lnTo>
                      <a:pt x="26" y="104"/>
                    </a:lnTo>
                    <a:lnTo>
                      <a:pt x="18" y="98"/>
                    </a:lnTo>
                    <a:lnTo>
                      <a:pt x="10" y="90"/>
                    </a:lnTo>
                    <a:lnTo>
                      <a:pt x="6" y="80"/>
                    </a:lnTo>
                    <a:lnTo>
                      <a:pt x="2" y="68"/>
                    </a:lnTo>
                    <a:lnTo>
                      <a:pt x="0" y="58"/>
                    </a:lnTo>
                    <a:lnTo>
                      <a:pt x="0" y="58"/>
                    </a:lnTo>
                    <a:lnTo>
                      <a:pt x="2" y="46"/>
                    </a:lnTo>
                    <a:lnTo>
                      <a:pt x="6" y="34"/>
                    </a:lnTo>
                    <a:lnTo>
                      <a:pt x="10" y="24"/>
                    </a:lnTo>
                    <a:lnTo>
                      <a:pt x="18" y="16"/>
                    </a:lnTo>
                    <a:lnTo>
                      <a:pt x="26" y="10"/>
                    </a:lnTo>
                    <a:lnTo>
                      <a:pt x="36" y="4"/>
                    </a:lnTo>
                    <a:lnTo>
                      <a:pt x="46" y="0"/>
                    </a:lnTo>
                    <a:lnTo>
                      <a:pt x="58" y="0"/>
                    </a:lnTo>
                    <a:lnTo>
                      <a:pt x="58" y="0"/>
                    </a:lnTo>
                    <a:lnTo>
                      <a:pt x="70" y="0"/>
                    </a:lnTo>
                    <a:lnTo>
                      <a:pt x="80" y="4"/>
                    </a:lnTo>
                    <a:lnTo>
                      <a:pt x="90" y="10"/>
                    </a:lnTo>
                    <a:lnTo>
                      <a:pt x="100" y="16"/>
                    </a:lnTo>
                    <a:lnTo>
                      <a:pt x="106" y="24"/>
                    </a:lnTo>
                    <a:lnTo>
                      <a:pt x="112" y="34"/>
                    </a:lnTo>
                    <a:lnTo>
                      <a:pt x="114" y="46"/>
                    </a:lnTo>
                    <a:lnTo>
                      <a:pt x="116" y="58"/>
                    </a:lnTo>
                    <a:lnTo>
                      <a:pt x="116" y="58"/>
                    </a:lnTo>
                    <a:lnTo>
                      <a:pt x="114" y="68"/>
                    </a:lnTo>
                    <a:lnTo>
                      <a:pt x="112" y="80"/>
                    </a:lnTo>
                    <a:lnTo>
                      <a:pt x="106" y="90"/>
                    </a:lnTo>
                    <a:lnTo>
                      <a:pt x="100" y="98"/>
                    </a:lnTo>
                    <a:lnTo>
                      <a:pt x="90" y="104"/>
                    </a:lnTo>
                    <a:lnTo>
                      <a:pt x="80" y="110"/>
                    </a:lnTo>
                    <a:lnTo>
                      <a:pt x="70" y="114"/>
                    </a:lnTo>
                    <a:lnTo>
                      <a:pt x="58" y="114"/>
                    </a:lnTo>
                    <a:lnTo>
                      <a:pt x="58" y="114"/>
                    </a:lnTo>
                    <a:close/>
                    <a:moveTo>
                      <a:pt x="58" y="16"/>
                    </a:moveTo>
                    <a:lnTo>
                      <a:pt x="58" y="16"/>
                    </a:lnTo>
                    <a:lnTo>
                      <a:pt x="50" y="16"/>
                    </a:lnTo>
                    <a:lnTo>
                      <a:pt x="42" y="18"/>
                    </a:lnTo>
                    <a:lnTo>
                      <a:pt x="36" y="22"/>
                    </a:lnTo>
                    <a:lnTo>
                      <a:pt x="30" y="28"/>
                    </a:lnTo>
                    <a:lnTo>
                      <a:pt x="24" y="34"/>
                    </a:lnTo>
                    <a:lnTo>
                      <a:pt x="20" y="42"/>
                    </a:lnTo>
                    <a:lnTo>
                      <a:pt x="18" y="48"/>
                    </a:lnTo>
                    <a:lnTo>
                      <a:pt x="16" y="58"/>
                    </a:lnTo>
                    <a:lnTo>
                      <a:pt x="16" y="58"/>
                    </a:lnTo>
                    <a:lnTo>
                      <a:pt x="18" y="66"/>
                    </a:lnTo>
                    <a:lnTo>
                      <a:pt x="20" y="74"/>
                    </a:lnTo>
                    <a:lnTo>
                      <a:pt x="24" y="80"/>
                    </a:lnTo>
                    <a:lnTo>
                      <a:pt x="30" y="86"/>
                    </a:lnTo>
                    <a:lnTo>
                      <a:pt x="36" y="92"/>
                    </a:lnTo>
                    <a:lnTo>
                      <a:pt x="42" y="96"/>
                    </a:lnTo>
                    <a:lnTo>
                      <a:pt x="50" y="98"/>
                    </a:lnTo>
                    <a:lnTo>
                      <a:pt x="58" y="98"/>
                    </a:lnTo>
                    <a:lnTo>
                      <a:pt x="58" y="98"/>
                    </a:lnTo>
                    <a:lnTo>
                      <a:pt x="66" y="98"/>
                    </a:lnTo>
                    <a:lnTo>
                      <a:pt x="74" y="96"/>
                    </a:lnTo>
                    <a:lnTo>
                      <a:pt x="82" y="92"/>
                    </a:lnTo>
                    <a:lnTo>
                      <a:pt x="88" y="86"/>
                    </a:lnTo>
                    <a:lnTo>
                      <a:pt x="92" y="80"/>
                    </a:lnTo>
                    <a:lnTo>
                      <a:pt x="96" y="74"/>
                    </a:lnTo>
                    <a:lnTo>
                      <a:pt x="98" y="66"/>
                    </a:lnTo>
                    <a:lnTo>
                      <a:pt x="100" y="58"/>
                    </a:lnTo>
                    <a:lnTo>
                      <a:pt x="100" y="58"/>
                    </a:lnTo>
                    <a:lnTo>
                      <a:pt x="98" y="48"/>
                    </a:lnTo>
                    <a:lnTo>
                      <a:pt x="96" y="40"/>
                    </a:lnTo>
                    <a:lnTo>
                      <a:pt x="92" y="34"/>
                    </a:lnTo>
                    <a:lnTo>
                      <a:pt x="88" y="28"/>
                    </a:lnTo>
                    <a:lnTo>
                      <a:pt x="82" y="22"/>
                    </a:lnTo>
                    <a:lnTo>
                      <a:pt x="74" y="18"/>
                    </a:lnTo>
                    <a:lnTo>
                      <a:pt x="66" y="16"/>
                    </a:lnTo>
                    <a:lnTo>
                      <a:pt x="58" y="16"/>
                    </a:lnTo>
                    <a:lnTo>
                      <a:pt x="58" y="16"/>
                    </a:lnTo>
                    <a:close/>
                  </a:path>
                </a:pathLst>
              </a:custGeom>
              <a:grpFill/>
              <a:ln w="9525">
                <a:noFill/>
                <a:round/>
              </a:ln>
            </p:spPr>
            <p:txBody>
              <a:bodyPr vert="horz" wrap="square" lIns="91440" tIns="45720" rIns="91440" bIns="45720" numCol="1" anchor="t" anchorCtr="0" compatLnSpc="1"/>
              <a:lstStyle/>
              <a:p>
                <a:endParaRPr lang="zh-CN" altLang="en-US"/>
              </a:p>
            </p:txBody>
          </p:sp>
        </p:grpSp>
      </p:grpSp>
      <p:grpSp>
        <p:nvGrpSpPr>
          <p:cNvPr id="12" name="组合 20"/>
          <p:cNvGrpSpPr/>
          <p:nvPr/>
        </p:nvGrpSpPr>
        <p:grpSpPr>
          <a:xfrm>
            <a:off x="1248229" y="3759203"/>
            <a:ext cx="870857" cy="870857"/>
            <a:chOff x="1248229" y="3759203"/>
            <a:chExt cx="870857" cy="870857"/>
          </a:xfrm>
        </p:grpSpPr>
        <p:sp>
          <p:nvSpPr>
            <p:cNvPr id="13" name="椭圆 12"/>
            <p:cNvSpPr/>
            <p:nvPr/>
          </p:nvSpPr>
          <p:spPr>
            <a:xfrm>
              <a:off x="1248229" y="3759203"/>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45"/>
            <p:cNvSpPr>
              <a:spLocks noEditPoints="1"/>
            </p:cNvSpPr>
            <p:nvPr/>
          </p:nvSpPr>
          <p:spPr bwMode="auto">
            <a:xfrm>
              <a:off x="1414461" y="3919993"/>
              <a:ext cx="566808" cy="512307"/>
            </a:xfrm>
            <a:custGeom>
              <a:avLst/>
              <a:gdLst/>
              <a:ahLst/>
              <a:cxnLst>
                <a:cxn ang="0">
                  <a:pos x="182" y="282"/>
                </a:cxn>
                <a:cxn ang="0">
                  <a:pos x="130" y="180"/>
                </a:cxn>
                <a:cxn ang="0">
                  <a:pos x="58" y="282"/>
                </a:cxn>
                <a:cxn ang="0">
                  <a:pos x="50" y="282"/>
                </a:cxn>
                <a:cxn ang="0">
                  <a:pos x="42" y="278"/>
                </a:cxn>
                <a:cxn ang="0">
                  <a:pos x="36" y="268"/>
                </a:cxn>
                <a:cxn ang="0">
                  <a:pos x="36" y="166"/>
                </a:cxn>
                <a:cxn ang="0">
                  <a:pos x="16" y="166"/>
                </a:cxn>
                <a:cxn ang="0">
                  <a:pos x="4" y="164"/>
                </a:cxn>
                <a:cxn ang="0">
                  <a:pos x="0" y="158"/>
                </a:cxn>
                <a:cxn ang="0">
                  <a:pos x="0" y="156"/>
                </a:cxn>
                <a:cxn ang="0">
                  <a:pos x="0" y="146"/>
                </a:cxn>
                <a:cxn ang="0">
                  <a:pos x="138" y="8"/>
                </a:cxn>
                <a:cxn ang="0">
                  <a:pos x="146" y="2"/>
                </a:cxn>
                <a:cxn ang="0">
                  <a:pos x="156" y="0"/>
                </a:cxn>
                <a:cxn ang="0">
                  <a:pos x="174" y="8"/>
                </a:cxn>
                <a:cxn ang="0">
                  <a:pos x="306" y="142"/>
                </a:cxn>
                <a:cxn ang="0">
                  <a:pos x="312" y="152"/>
                </a:cxn>
                <a:cxn ang="0">
                  <a:pos x="312" y="158"/>
                </a:cxn>
                <a:cxn ang="0">
                  <a:pos x="310" y="160"/>
                </a:cxn>
                <a:cxn ang="0">
                  <a:pos x="302" y="166"/>
                </a:cxn>
                <a:cxn ang="0">
                  <a:pos x="276" y="166"/>
                </a:cxn>
                <a:cxn ang="0">
                  <a:pos x="276" y="262"/>
                </a:cxn>
                <a:cxn ang="0">
                  <a:pos x="274" y="274"/>
                </a:cxn>
                <a:cxn ang="0">
                  <a:pos x="268" y="280"/>
                </a:cxn>
                <a:cxn ang="0">
                  <a:pos x="258" y="282"/>
                </a:cxn>
                <a:cxn ang="0">
                  <a:pos x="196" y="268"/>
                </a:cxn>
                <a:cxn ang="0">
                  <a:pos x="258" y="268"/>
                </a:cxn>
                <a:cxn ang="0">
                  <a:pos x="260" y="268"/>
                </a:cxn>
                <a:cxn ang="0">
                  <a:pos x="260" y="152"/>
                </a:cxn>
                <a:cxn ang="0">
                  <a:pos x="296" y="152"/>
                </a:cxn>
                <a:cxn ang="0">
                  <a:pos x="296" y="152"/>
                </a:cxn>
                <a:cxn ang="0">
                  <a:pos x="164" y="18"/>
                </a:cxn>
                <a:cxn ang="0">
                  <a:pos x="160" y="16"/>
                </a:cxn>
                <a:cxn ang="0">
                  <a:pos x="152" y="16"/>
                </a:cxn>
                <a:cxn ang="0">
                  <a:pos x="16" y="152"/>
                </a:cxn>
                <a:cxn ang="0">
                  <a:pos x="14" y="152"/>
                </a:cxn>
                <a:cxn ang="0">
                  <a:pos x="16" y="152"/>
                </a:cxn>
                <a:cxn ang="0">
                  <a:pos x="50" y="262"/>
                </a:cxn>
                <a:cxn ang="0">
                  <a:pos x="52" y="266"/>
                </a:cxn>
                <a:cxn ang="0">
                  <a:pos x="52" y="266"/>
                </a:cxn>
                <a:cxn ang="0">
                  <a:pos x="114" y="268"/>
                </a:cxn>
                <a:cxn ang="0">
                  <a:pos x="196" y="164"/>
                </a:cxn>
              </a:cxnLst>
              <a:rect l="0" t="0" r="r" b="b"/>
              <a:pathLst>
                <a:path w="312" h="282">
                  <a:moveTo>
                    <a:pt x="258" y="282"/>
                  </a:moveTo>
                  <a:lnTo>
                    <a:pt x="182" y="282"/>
                  </a:lnTo>
                  <a:lnTo>
                    <a:pt x="182" y="180"/>
                  </a:lnTo>
                  <a:lnTo>
                    <a:pt x="130" y="180"/>
                  </a:lnTo>
                  <a:lnTo>
                    <a:pt x="130" y="282"/>
                  </a:lnTo>
                  <a:lnTo>
                    <a:pt x="58" y="282"/>
                  </a:lnTo>
                  <a:lnTo>
                    <a:pt x="58" y="282"/>
                  </a:lnTo>
                  <a:lnTo>
                    <a:pt x="50" y="282"/>
                  </a:lnTo>
                  <a:lnTo>
                    <a:pt x="46" y="280"/>
                  </a:lnTo>
                  <a:lnTo>
                    <a:pt x="42" y="278"/>
                  </a:lnTo>
                  <a:lnTo>
                    <a:pt x="38" y="274"/>
                  </a:lnTo>
                  <a:lnTo>
                    <a:pt x="36" y="268"/>
                  </a:lnTo>
                  <a:lnTo>
                    <a:pt x="36" y="262"/>
                  </a:lnTo>
                  <a:lnTo>
                    <a:pt x="36" y="166"/>
                  </a:lnTo>
                  <a:lnTo>
                    <a:pt x="16" y="166"/>
                  </a:lnTo>
                  <a:lnTo>
                    <a:pt x="16" y="166"/>
                  </a:lnTo>
                  <a:lnTo>
                    <a:pt x="8" y="166"/>
                  </a:lnTo>
                  <a:lnTo>
                    <a:pt x="4" y="164"/>
                  </a:lnTo>
                  <a:lnTo>
                    <a:pt x="2" y="160"/>
                  </a:lnTo>
                  <a:lnTo>
                    <a:pt x="0" y="158"/>
                  </a:lnTo>
                  <a:lnTo>
                    <a:pt x="0" y="158"/>
                  </a:lnTo>
                  <a:lnTo>
                    <a:pt x="0" y="156"/>
                  </a:lnTo>
                  <a:lnTo>
                    <a:pt x="0" y="152"/>
                  </a:lnTo>
                  <a:lnTo>
                    <a:pt x="0" y="146"/>
                  </a:lnTo>
                  <a:lnTo>
                    <a:pt x="4" y="142"/>
                  </a:lnTo>
                  <a:lnTo>
                    <a:pt x="138" y="8"/>
                  </a:lnTo>
                  <a:lnTo>
                    <a:pt x="138" y="8"/>
                  </a:lnTo>
                  <a:lnTo>
                    <a:pt x="146" y="2"/>
                  </a:lnTo>
                  <a:lnTo>
                    <a:pt x="156" y="0"/>
                  </a:lnTo>
                  <a:lnTo>
                    <a:pt x="156" y="0"/>
                  </a:lnTo>
                  <a:lnTo>
                    <a:pt x="166" y="2"/>
                  </a:lnTo>
                  <a:lnTo>
                    <a:pt x="174" y="8"/>
                  </a:lnTo>
                  <a:lnTo>
                    <a:pt x="306" y="142"/>
                  </a:lnTo>
                  <a:lnTo>
                    <a:pt x="306" y="142"/>
                  </a:lnTo>
                  <a:lnTo>
                    <a:pt x="310" y="146"/>
                  </a:lnTo>
                  <a:lnTo>
                    <a:pt x="312" y="152"/>
                  </a:lnTo>
                  <a:lnTo>
                    <a:pt x="312" y="156"/>
                  </a:lnTo>
                  <a:lnTo>
                    <a:pt x="312" y="158"/>
                  </a:lnTo>
                  <a:lnTo>
                    <a:pt x="312" y="158"/>
                  </a:lnTo>
                  <a:lnTo>
                    <a:pt x="310" y="160"/>
                  </a:lnTo>
                  <a:lnTo>
                    <a:pt x="308" y="164"/>
                  </a:lnTo>
                  <a:lnTo>
                    <a:pt x="302" y="166"/>
                  </a:lnTo>
                  <a:lnTo>
                    <a:pt x="296" y="166"/>
                  </a:lnTo>
                  <a:lnTo>
                    <a:pt x="276" y="166"/>
                  </a:lnTo>
                  <a:lnTo>
                    <a:pt x="276" y="262"/>
                  </a:lnTo>
                  <a:lnTo>
                    <a:pt x="276" y="262"/>
                  </a:lnTo>
                  <a:lnTo>
                    <a:pt x="276" y="268"/>
                  </a:lnTo>
                  <a:lnTo>
                    <a:pt x="274" y="274"/>
                  </a:lnTo>
                  <a:lnTo>
                    <a:pt x="272" y="278"/>
                  </a:lnTo>
                  <a:lnTo>
                    <a:pt x="268" y="280"/>
                  </a:lnTo>
                  <a:lnTo>
                    <a:pt x="264" y="282"/>
                  </a:lnTo>
                  <a:lnTo>
                    <a:pt x="258" y="282"/>
                  </a:lnTo>
                  <a:lnTo>
                    <a:pt x="258" y="282"/>
                  </a:lnTo>
                  <a:close/>
                  <a:moveTo>
                    <a:pt x="196" y="268"/>
                  </a:moveTo>
                  <a:lnTo>
                    <a:pt x="258" y="268"/>
                  </a:lnTo>
                  <a:lnTo>
                    <a:pt x="258" y="268"/>
                  </a:lnTo>
                  <a:lnTo>
                    <a:pt x="260" y="268"/>
                  </a:lnTo>
                  <a:lnTo>
                    <a:pt x="260" y="268"/>
                  </a:lnTo>
                  <a:lnTo>
                    <a:pt x="260" y="262"/>
                  </a:lnTo>
                  <a:lnTo>
                    <a:pt x="260" y="152"/>
                  </a:lnTo>
                  <a:lnTo>
                    <a:pt x="296" y="152"/>
                  </a:lnTo>
                  <a:lnTo>
                    <a:pt x="296" y="152"/>
                  </a:lnTo>
                  <a:lnTo>
                    <a:pt x="296" y="152"/>
                  </a:lnTo>
                  <a:lnTo>
                    <a:pt x="296" y="152"/>
                  </a:lnTo>
                  <a:lnTo>
                    <a:pt x="296" y="152"/>
                  </a:lnTo>
                  <a:lnTo>
                    <a:pt x="164" y="18"/>
                  </a:lnTo>
                  <a:lnTo>
                    <a:pt x="164" y="18"/>
                  </a:lnTo>
                  <a:lnTo>
                    <a:pt x="160" y="16"/>
                  </a:lnTo>
                  <a:lnTo>
                    <a:pt x="156" y="14"/>
                  </a:lnTo>
                  <a:lnTo>
                    <a:pt x="152" y="16"/>
                  </a:lnTo>
                  <a:lnTo>
                    <a:pt x="148" y="18"/>
                  </a:lnTo>
                  <a:lnTo>
                    <a:pt x="16" y="152"/>
                  </a:lnTo>
                  <a:lnTo>
                    <a:pt x="16" y="152"/>
                  </a:lnTo>
                  <a:lnTo>
                    <a:pt x="14" y="152"/>
                  </a:lnTo>
                  <a:lnTo>
                    <a:pt x="14" y="152"/>
                  </a:lnTo>
                  <a:lnTo>
                    <a:pt x="16" y="152"/>
                  </a:lnTo>
                  <a:lnTo>
                    <a:pt x="50" y="152"/>
                  </a:lnTo>
                  <a:lnTo>
                    <a:pt x="50" y="262"/>
                  </a:lnTo>
                  <a:lnTo>
                    <a:pt x="50" y="262"/>
                  </a:lnTo>
                  <a:lnTo>
                    <a:pt x="52" y="266"/>
                  </a:lnTo>
                  <a:lnTo>
                    <a:pt x="52" y="266"/>
                  </a:lnTo>
                  <a:lnTo>
                    <a:pt x="52" y="266"/>
                  </a:lnTo>
                  <a:lnTo>
                    <a:pt x="58" y="268"/>
                  </a:lnTo>
                  <a:lnTo>
                    <a:pt x="114" y="268"/>
                  </a:lnTo>
                  <a:lnTo>
                    <a:pt x="114" y="164"/>
                  </a:lnTo>
                  <a:lnTo>
                    <a:pt x="196" y="164"/>
                  </a:lnTo>
                  <a:lnTo>
                    <a:pt x="196" y="268"/>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grpSp>
      <p:grpSp>
        <p:nvGrpSpPr>
          <p:cNvPr id="15" name="组合 24"/>
          <p:cNvGrpSpPr/>
          <p:nvPr/>
        </p:nvGrpSpPr>
        <p:grpSpPr>
          <a:xfrm>
            <a:off x="1248229" y="5094518"/>
            <a:ext cx="870857" cy="870857"/>
            <a:chOff x="1248229" y="5094518"/>
            <a:chExt cx="870857" cy="870857"/>
          </a:xfrm>
        </p:grpSpPr>
        <p:sp>
          <p:nvSpPr>
            <p:cNvPr id="16" name="椭圆 15"/>
            <p:cNvSpPr/>
            <p:nvPr/>
          </p:nvSpPr>
          <p:spPr>
            <a:xfrm>
              <a:off x="1248229" y="5094518"/>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48"/>
            <p:cNvSpPr>
              <a:spLocks noEditPoints="1"/>
            </p:cNvSpPr>
            <p:nvPr/>
          </p:nvSpPr>
          <p:spPr bwMode="auto">
            <a:xfrm>
              <a:off x="1415369" y="5274358"/>
              <a:ext cx="540500" cy="568761"/>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grpSp>
      <p:sp>
        <p:nvSpPr>
          <p:cNvPr id="18" name="矩形 17"/>
          <p:cNvSpPr/>
          <p:nvPr/>
        </p:nvSpPr>
        <p:spPr>
          <a:xfrm>
            <a:off x="2220686" y="1150505"/>
            <a:ext cx="3861460" cy="1177243"/>
          </a:xfrm>
          <a:prstGeom prst="rect">
            <a:avLst/>
          </a:prstGeom>
        </p:spPr>
        <p:txBody>
          <a:bodyPr wrap="square" lIns="68570" tIns="34289" rIns="68570" bIns="34289">
            <a:spAutoFit/>
          </a:bodyPr>
          <a:lstStyle/>
          <a:p>
            <a:pPr>
              <a:lnSpc>
                <a:spcPct val="150000"/>
              </a:lnSpc>
            </a:pPr>
            <a:r>
              <a:rPr lang="zh-CN" altLang="en-US" sz="1200" dirty="0">
                <a:solidFill>
                  <a:schemeClr val="bg1"/>
                </a:solidFill>
                <a:latin typeface="+mn-ea"/>
              </a:rPr>
              <a:t>据人力资源专家分析，随着国家政策的出台，我国未来</a:t>
            </a:r>
            <a:r>
              <a:rPr lang="en-US" altLang="zh-CN" sz="1200" dirty="0">
                <a:solidFill>
                  <a:schemeClr val="bg1"/>
                </a:solidFill>
                <a:latin typeface="+mn-ea"/>
              </a:rPr>
              <a:t>5</a:t>
            </a:r>
            <a:r>
              <a:rPr lang="zh-CN" altLang="en-US" sz="1200" dirty="0">
                <a:solidFill>
                  <a:schemeClr val="bg1"/>
                </a:solidFill>
                <a:latin typeface="+mn-ea"/>
              </a:rPr>
              <a:t>至</a:t>
            </a:r>
            <a:r>
              <a:rPr lang="en-US" altLang="zh-CN" sz="1200" dirty="0">
                <a:solidFill>
                  <a:schemeClr val="bg1"/>
                </a:solidFill>
                <a:latin typeface="+mn-ea"/>
              </a:rPr>
              <a:t>10</a:t>
            </a:r>
            <a:r>
              <a:rPr lang="zh-CN" altLang="en-US" sz="1200" dirty="0">
                <a:solidFill>
                  <a:schemeClr val="bg1"/>
                </a:solidFill>
                <a:latin typeface="+mn-ea"/>
              </a:rPr>
              <a:t>年，大约需要</a:t>
            </a:r>
            <a:r>
              <a:rPr lang="en-US" altLang="zh-CN" sz="1200" dirty="0">
                <a:solidFill>
                  <a:schemeClr val="bg1"/>
                </a:solidFill>
                <a:latin typeface="+mn-ea"/>
              </a:rPr>
              <a:t>3</a:t>
            </a:r>
            <a:r>
              <a:rPr lang="zh-CN" altLang="en-US" sz="1200" dirty="0">
                <a:solidFill>
                  <a:schemeClr val="bg1"/>
                </a:solidFill>
                <a:latin typeface="+mn-ea"/>
              </a:rPr>
              <a:t>千万健康服务产业人才，而专业健康管理师的需求将超过</a:t>
            </a:r>
            <a:r>
              <a:rPr lang="en-US" altLang="zh-CN" sz="1200" dirty="0">
                <a:solidFill>
                  <a:schemeClr val="bg1"/>
                </a:solidFill>
                <a:latin typeface="+mn-ea"/>
              </a:rPr>
              <a:t>800</a:t>
            </a:r>
            <a:r>
              <a:rPr lang="zh-CN" altLang="en-US" sz="1200" dirty="0">
                <a:solidFill>
                  <a:schemeClr val="bg1"/>
                </a:solidFill>
                <a:latin typeface="+mn-ea"/>
              </a:rPr>
              <a:t>百万人。目前专业健康管理师不足</a:t>
            </a:r>
            <a:r>
              <a:rPr lang="en-US" altLang="zh-CN" sz="1200" dirty="0">
                <a:solidFill>
                  <a:schemeClr val="bg1"/>
                </a:solidFill>
                <a:latin typeface="+mn-ea"/>
              </a:rPr>
              <a:t>15</a:t>
            </a:r>
            <a:r>
              <a:rPr lang="zh-CN" altLang="en-US" sz="1200" dirty="0">
                <a:solidFill>
                  <a:schemeClr val="bg1"/>
                </a:solidFill>
                <a:latin typeface="+mn-ea"/>
              </a:rPr>
              <a:t>万，人才供给严重不足。</a:t>
            </a:r>
          </a:p>
        </p:txBody>
      </p:sp>
      <p:sp>
        <p:nvSpPr>
          <p:cNvPr id="19" name="矩形 18"/>
          <p:cNvSpPr/>
          <p:nvPr/>
        </p:nvSpPr>
        <p:spPr>
          <a:xfrm>
            <a:off x="2220686" y="2443780"/>
            <a:ext cx="3861460" cy="1177243"/>
          </a:xfrm>
          <a:prstGeom prst="rect">
            <a:avLst/>
          </a:prstGeom>
        </p:spPr>
        <p:txBody>
          <a:bodyPr wrap="square" lIns="68570" tIns="34289" rIns="68570" bIns="34289">
            <a:spAutoFit/>
          </a:bodyPr>
          <a:lstStyle/>
          <a:p>
            <a:r>
              <a:rPr lang="zh-CN" altLang="en-US" sz="1200" dirty="0">
                <a:solidFill>
                  <a:schemeClr val="bg1"/>
                </a:solidFill>
                <a:latin typeface="+mn-ea"/>
              </a:rPr>
              <a:t>我国企业家中</a:t>
            </a:r>
            <a:r>
              <a:rPr lang="en-US" altLang="zh-CN" sz="1200" dirty="0">
                <a:solidFill>
                  <a:schemeClr val="bg1"/>
                </a:solidFill>
                <a:latin typeface="+mn-ea"/>
              </a:rPr>
              <a:t>“</a:t>
            </a:r>
            <a:r>
              <a:rPr lang="zh-CN" altLang="zh-CN" sz="1200" dirty="0">
                <a:solidFill>
                  <a:schemeClr val="bg1"/>
                </a:solidFill>
                <a:latin typeface="+mn-ea"/>
              </a:rPr>
              <a:t>肠胃消化系统疾病</a:t>
            </a:r>
            <a:r>
              <a:rPr lang="en-US" altLang="zh-CN" sz="1200" dirty="0">
                <a:solidFill>
                  <a:schemeClr val="bg1"/>
                </a:solidFill>
                <a:latin typeface="+mn-ea"/>
              </a:rPr>
              <a:t>”</a:t>
            </a:r>
            <a:r>
              <a:rPr lang="zh-CN" altLang="zh-CN" sz="1200" dirty="0">
                <a:solidFill>
                  <a:schemeClr val="bg1"/>
                </a:solidFill>
                <a:latin typeface="+mn-ea"/>
              </a:rPr>
              <a:t>占</a:t>
            </a:r>
            <a:r>
              <a:rPr lang="en-US" altLang="zh-CN" sz="1200" dirty="0">
                <a:solidFill>
                  <a:schemeClr val="bg1"/>
                </a:solidFill>
                <a:latin typeface="+mn-ea"/>
              </a:rPr>
              <a:t>30.77%</a:t>
            </a:r>
            <a:r>
              <a:rPr lang="zh-CN" altLang="zh-CN" sz="1200" dirty="0">
                <a:solidFill>
                  <a:schemeClr val="bg1"/>
                </a:solidFill>
                <a:latin typeface="+mn-ea"/>
              </a:rPr>
              <a:t>、</a:t>
            </a:r>
            <a:r>
              <a:rPr lang="en-US" altLang="zh-CN" sz="1200" dirty="0">
                <a:solidFill>
                  <a:schemeClr val="bg1"/>
                </a:solidFill>
                <a:latin typeface="+mn-ea"/>
              </a:rPr>
              <a:t>“</a:t>
            </a:r>
            <a:r>
              <a:rPr lang="zh-CN" altLang="zh-CN" sz="1200" dirty="0">
                <a:solidFill>
                  <a:schemeClr val="bg1"/>
                </a:solidFill>
                <a:latin typeface="+mn-ea"/>
              </a:rPr>
              <a:t>高血糖、高血压以及高血脂</a:t>
            </a:r>
            <a:r>
              <a:rPr lang="en-US" altLang="zh-CN" sz="1200" dirty="0">
                <a:solidFill>
                  <a:schemeClr val="bg1"/>
                </a:solidFill>
                <a:latin typeface="+mn-ea"/>
              </a:rPr>
              <a:t>”</a:t>
            </a:r>
            <a:r>
              <a:rPr lang="zh-CN" altLang="zh-CN" sz="1200" dirty="0">
                <a:solidFill>
                  <a:schemeClr val="bg1"/>
                </a:solidFill>
                <a:latin typeface="+mn-ea"/>
              </a:rPr>
              <a:t>占</a:t>
            </a:r>
            <a:r>
              <a:rPr lang="en-US" altLang="zh-CN" sz="1200" dirty="0">
                <a:solidFill>
                  <a:schemeClr val="bg1"/>
                </a:solidFill>
                <a:latin typeface="+mn-ea"/>
              </a:rPr>
              <a:t>23.08%</a:t>
            </a:r>
            <a:r>
              <a:rPr lang="zh-CN" altLang="zh-CN" sz="1200" dirty="0">
                <a:solidFill>
                  <a:schemeClr val="bg1"/>
                </a:solidFill>
                <a:latin typeface="+mn-ea"/>
              </a:rPr>
              <a:t>，</a:t>
            </a:r>
            <a:r>
              <a:rPr lang="en-US" altLang="zh-CN" sz="1200" dirty="0">
                <a:solidFill>
                  <a:schemeClr val="bg1"/>
                </a:solidFill>
                <a:latin typeface="+mn-ea"/>
              </a:rPr>
              <a:t>“</a:t>
            </a:r>
            <a:r>
              <a:rPr lang="zh-CN" altLang="zh-CN" sz="1200" dirty="0">
                <a:solidFill>
                  <a:schemeClr val="bg1"/>
                </a:solidFill>
                <a:latin typeface="+mn-ea"/>
              </a:rPr>
              <a:t>吸烟和饮酒过量</a:t>
            </a:r>
            <a:r>
              <a:rPr lang="en-US" altLang="zh-CN" sz="1200" dirty="0">
                <a:solidFill>
                  <a:schemeClr val="bg1"/>
                </a:solidFill>
                <a:latin typeface="+mn-ea"/>
              </a:rPr>
              <a:t>”</a:t>
            </a:r>
            <a:r>
              <a:rPr lang="zh-CN" altLang="zh-CN" sz="1200" dirty="0">
                <a:solidFill>
                  <a:schemeClr val="bg1"/>
                </a:solidFill>
                <a:latin typeface="+mn-ea"/>
              </a:rPr>
              <a:t>占</a:t>
            </a:r>
            <a:r>
              <a:rPr lang="en-US" altLang="zh-CN" sz="1200" dirty="0">
                <a:solidFill>
                  <a:schemeClr val="bg1"/>
                </a:solidFill>
                <a:latin typeface="+mn-ea"/>
              </a:rPr>
              <a:t>21.15%</a:t>
            </a:r>
            <a:r>
              <a:rPr lang="zh-CN" altLang="zh-CN" sz="1200" dirty="0">
                <a:solidFill>
                  <a:schemeClr val="bg1"/>
                </a:solidFill>
                <a:latin typeface="+mn-ea"/>
              </a:rPr>
              <a:t>，</a:t>
            </a:r>
            <a:r>
              <a:rPr lang="en-US" altLang="zh-CN" sz="1200" dirty="0">
                <a:solidFill>
                  <a:schemeClr val="bg1"/>
                </a:solidFill>
                <a:latin typeface="+mn-ea"/>
              </a:rPr>
              <a:t>90.6%</a:t>
            </a:r>
            <a:r>
              <a:rPr lang="zh-CN" altLang="zh-CN" sz="1200" dirty="0">
                <a:solidFill>
                  <a:schemeClr val="bg1"/>
                </a:solidFill>
                <a:latin typeface="+mn-ea"/>
              </a:rPr>
              <a:t>的企业家处于</a:t>
            </a:r>
            <a:r>
              <a:rPr lang="en-US" altLang="zh-CN" sz="1200" dirty="0">
                <a:solidFill>
                  <a:schemeClr val="bg1"/>
                </a:solidFill>
                <a:latin typeface="+mn-ea"/>
              </a:rPr>
              <a:t>“</a:t>
            </a:r>
            <a:r>
              <a:rPr lang="zh-CN" altLang="zh-CN" sz="1200" dirty="0">
                <a:solidFill>
                  <a:schemeClr val="bg1"/>
                </a:solidFill>
                <a:latin typeface="+mn-ea"/>
              </a:rPr>
              <a:t>过劳</a:t>
            </a:r>
            <a:r>
              <a:rPr lang="en-US" altLang="zh-CN" sz="1200" dirty="0">
                <a:solidFill>
                  <a:schemeClr val="bg1"/>
                </a:solidFill>
                <a:latin typeface="+mn-ea"/>
              </a:rPr>
              <a:t>”</a:t>
            </a:r>
            <a:r>
              <a:rPr lang="zh-CN" altLang="zh-CN" sz="1200" dirty="0">
                <a:solidFill>
                  <a:schemeClr val="bg1"/>
                </a:solidFill>
                <a:latin typeface="+mn-ea"/>
              </a:rPr>
              <a:t>关态，</a:t>
            </a:r>
            <a:r>
              <a:rPr lang="en-US" altLang="zh-CN" sz="1200" dirty="0">
                <a:solidFill>
                  <a:schemeClr val="bg1"/>
                </a:solidFill>
                <a:latin typeface="+mn-ea"/>
              </a:rPr>
              <a:t>28.3%</a:t>
            </a:r>
            <a:r>
              <a:rPr lang="zh-CN" altLang="zh-CN" sz="1200" dirty="0">
                <a:solidFill>
                  <a:schemeClr val="bg1"/>
                </a:solidFill>
                <a:latin typeface="+mn-ea"/>
              </a:rPr>
              <a:t>的企业家</a:t>
            </a:r>
            <a:r>
              <a:rPr lang="en-US" altLang="zh-CN" sz="1200" dirty="0">
                <a:solidFill>
                  <a:schemeClr val="bg1"/>
                </a:solidFill>
                <a:latin typeface="+mn-ea"/>
              </a:rPr>
              <a:t>“</a:t>
            </a:r>
            <a:r>
              <a:rPr lang="zh-CN" altLang="zh-CN" sz="1200" dirty="0">
                <a:solidFill>
                  <a:schemeClr val="bg1"/>
                </a:solidFill>
                <a:latin typeface="+mn-ea"/>
              </a:rPr>
              <a:t>记忆力下降</a:t>
            </a:r>
            <a:r>
              <a:rPr lang="en-US" altLang="zh-CN" sz="1200" dirty="0">
                <a:solidFill>
                  <a:schemeClr val="bg1"/>
                </a:solidFill>
                <a:latin typeface="+mn-ea"/>
              </a:rPr>
              <a:t>”</a:t>
            </a:r>
            <a:r>
              <a:rPr lang="zh-CN" altLang="zh-CN" sz="1200" dirty="0">
                <a:solidFill>
                  <a:schemeClr val="bg1"/>
                </a:solidFill>
                <a:latin typeface="+mn-ea"/>
              </a:rPr>
              <a:t>、</a:t>
            </a:r>
            <a:r>
              <a:rPr lang="en-US" altLang="zh-CN" sz="1200" dirty="0">
                <a:solidFill>
                  <a:schemeClr val="bg1"/>
                </a:solidFill>
                <a:latin typeface="+mn-ea"/>
              </a:rPr>
              <a:t>26.4%</a:t>
            </a:r>
            <a:r>
              <a:rPr lang="zh-CN" altLang="zh-CN" sz="1200" dirty="0">
                <a:solidFill>
                  <a:schemeClr val="bg1"/>
                </a:solidFill>
                <a:latin typeface="+mn-ea"/>
              </a:rPr>
              <a:t>的企业家</a:t>
            </a:r>
            <a:r>
              <a:rPr lang="en-US" altLang="zh-CN" sz="1200" dirty="0">
                <a:solidFill>
                  <a:schemeClr val="bg1"/>
                </a:solidFill>
                <a:latin typeface="+mn-ea"/>
              </a:rPr>
              <a:t>“</a:t>
            </a:r>
            <a:r>
              <a:rPr lang="zh-CN" altLang="zh-CN" sz="1200" dirty="0">
                <a:solidFill>
                  <a:schemeClr val="bg1"/>
                </a:solidFill>
                <a:latin typeface="+mn-ea"/>
              </a:rPr>
              <a:t>失眠</a:t>
            </a:r>
            <a:r>
              <a:rPr lang="en-US" altLang="zh-CN" sz="1200" dirty="0">
                <a:solidFill>
                  <a:schemeClr val="bg1"/>
                </a:solidFill>
                <a:latin typeface="+mn-ea"/>
              </a:rPr>
              <a:t>”</a:t>
            </a:r>
            <a:r>
              <a:rPr lang="zh-CN" altLang="zh-CN" sz="1200" dirty="0">
                <a:solidFill>
                  <a:schemeClr val="bg1"/>
                </a:solidFill>
                <a:latin typeface="+mn-ea"/>
              </a:rPr>
              <a:t>。更严重的是， </a:t>
            </a:r>
            <a:r>
              <a:rPr lang="en-US" altLang="zh-CN" sz="1200" dirty="0">
                <a:solidFill>
                  <a:schemeClr val="bg1"/>
                </a:solidFill>
                <a:latin typeface="+mn-ea"/>
              </a:rPr>
              <a:t>60%</a:t>
            </a:r>
            <a:r>
              <a:rPr lang="zh-CN" altLang="zh-CN" sz="1200" dirty="0">
                <a:solidFill>
                  <a:schemeClr val="bg1"/>
                </a:solidFill>
                <a:latin typeface="+mn-ea"/>
              </a:rPr>
              <a:t>的企业家不知道如何减压，多数人自己吞下压力，对身体造成巨大负荷。</a:t>
            </a:r>
          </a:p>
        </p:txBody>
      </p:sp>
      <p:sp>
        <p:nvSpPr>
          <p:cNvPr id="20" name="矩形 19"/>
          <p:cNvSpPr/>
          <p:nvPr/>
        </p:nvSpPr>
        <p:spPr>
          <a:xfrm>
            <a:off x="2220686" y="3781423"/>
            <a:ext cx="3861460" cy="1029511"/>
          </a:xfrm>
          <a:prstGeom prst="rect">
            <a:avLst/>
          </a:prstGeom>
        </p:spPr>
        <p:txBody>
          <a:bodyPr wrap="square" lIns="68570" tIns="34289" rIns="68570" bIns="34289">
            <a:spAutoFit/>
          </a:bodyPr>
          <a:lstStyle/>
          <a:p>
            <a:pPr defTabSz="685165">
              <a:lnSpc>
                <a:spcPct val="130000"/>
              </a:lnSpc>
            </a:pPr>
            <a:r>
              <a:rPr lang="zh-CN" altLang="en-US" sz="1200" dirty="0">
                <a:solidFill>
                  <a:schemeClr val="bg1"/>
                </a:solidFill>
                <a:latin typeface="+mj-ea"/>
                <a:ea typeface="+mj-ea"/>
              </a:rPr>
              <a:t>　国家卫计委日前发布</a:t>
            </a:r>
            <a:r>
              <a:rPr lang="en-US" altLang="zh-CN" sz="1200" dirty="0">
                <a:solidFill>
                  <a:schemeClr val="bg1"/>
                </a:solidFill>
                <a:latin typeface="+mj-ea"/>
                <a:ea typeface="+mj-ea"/>
              </a:rPr>
              <a:t>《</a:t>
            </a:r>
            <a:r>
              <a:rPr lang="zh-CN" altLang="en-US" sz="1200" dirty="0">
                <a:solidFill>
                  <a:schemeClr val="bg1"/>
                </a:solidFill>
                <a:latin typeface="+mj-ea"/>
                <a:ea typeface="+mj-ea"/>
              </a:rPr>
              <a:t>关于进一步规范社区卫生服务管理和提升服务质量的指导意见</a:t>
            </a:r>
            <a:r>
              <a:rPr lang="en-US" altLang="zh-CN" sz="1200" dirty="0">
                <a:solidFill>
                  <a:schemeClr val="bg1"/>
                </a:solidFill>
                <a:latin typeface="+mj-ea"/>
                <a:ea typeface="+mj-ea"/>
              </a:rPr>
              <a:t>》</a:t>
            </a:r>
            <a:r>
              <a:rPr lang="zh-CN" altLang="en-US" sz="1200" dirty="0">
                <a:solidFill>
                  <a:schemeClr val="bg1"/>
                </a:solidFill>
                <a:latin typeface="+mj-ea"/>
                <a:ea typeface="+mj-ea"/>
              </a:rPr>
              <a:t>。到</a:t>
            </a:r>
            <a:r>
              <a:rPr lang="en-US" altLang="zh-CN" sz="1200" dirty="0">
                <a:solidFill>
                  <a:schemeClr val="bg1"/>
                </a:solidFill>
                <a:latin typeface="+mj-ea"/>
                <a:ea typeface="+mj-ea"/>
              </a:rPr>
              <a:t>2020</a:t>
            </a:r>
            <a:r>
              <a:rPr lang="zh-CN" altLang="en-US" sz="1200" dirty="0">
                <a:solidFill>
                  <a:schemeClr val="bg1"/>
                </a:solidFill>
                <a:latin typeface="+mj-ea"/>
                <a:ea typeface="+mj-ea"/>
              </a:rPr>
              <a:t>年，力争实现让每个家庭拥有一名合格的签约医生，每个居民有一份电子化的健康档案。 </a:t>
            </a:r>
          </a:p>
        </p:txBody>
      </p:sp>
      <p:sp>
        <p:nvSpPr>
          <p:cNvPr id="21" name="矩形 20"/>
          <p:cNvSpPr/>
          <p:nvPr/>
        </p:nvSpPr>
        <p:spPr>
          <a:xfrm>
            <a:off x="2220685" y="5135223"/>
            <a:ext cx="3959777" cy="992577"/>
          </a:xfrm>
          <a:prstGeom prst="rect">
            <a:avLst/>
          </a:prstGeom>
        </p:spPr>
        <p:txBody>
          <a:bodyPr wrap="square" lIns="68570" tIns="34289" rIns="68570" bIns="34289">
            <a:spAutoFit/>
          </a:bodyPr>
          <a:lstStyle/>
          <a:p>
            <a:r>
              <a:rPr lang="zh-CN" altLang="zh-CN" sz="1200" dirty="0">
                <a:solidFill>
                  <a:schemeClr val="bg1"/>
                </a:solidFill>
                <a:latin typeface="+mn-ea"/>
              </a:rPr>
              <a:t> 美国的数据表明，通过健康管理计划，胆固醇水平下降了</a:t>
            </a:r>
            <a:r>
              <a:rPr lang="en-US" altLang="zh-CN" sz="1200" dirty="0">
                <a:solidFill>
                  <a:schemeClr val="bg1"/>
                </a:solidFill>
                <a:latin typeface="+mn-ea"/>
              </a:rPr>
              <a:t>2%</a:t>
            </a:r>
            <a:r>
              <a:rPr lang="zh-CN" altLang="zh-CN" sz="1200" dirty="0">
                <a:solidFill>
                  <a:schemeClr val="bg1"/>
                </a:solidFill>
                <a:latin typeface="+mn-ea"/>
              </a:rPr>
              <a:t>；高血压水平下降了</a:t>
            </a:r>
            <a:r>
              <a:rPr lang="en-US" altLang="zh-CN" sz="1200" dirty="0">
                <a:solidFill>
                  <a:schemeClr val="bg1"/>
                </a:solidFill>
                <a:latin typeface="+mn-ea"/>
              </a:rPr>
              <a:t>4%</a:t>
            </a:r>
            <a:r>
              <a:rPr lang="zh-CN" altLang="zh-CN" sz="1200" dirty="0">
                <a:solidFill>
                  <a:schemeClr val="bg1"/>
                </a:solidFill>
                <a:latin typeface="+mn-ea"/>
              </a:rPr>
              <a:t>；冠心病发病率下降了</a:t>
            </a:r>
            <a:r>
              <a:rPr lang="en-US" altLang="zh-CN" sz="1200" dirty="0">
                <a:solidFill>
                  <a:schemeClr val="bg1"/>
                </a:solidFill>
                <a:latin typeface="+mn-ea"/>
              </a:rPr>
              <a:t>16%</a:t>
            </a:r>
            <a:r>
              <a:rPr lang="zh-CN" altLang="zh-CN" sz="1200" dirty="0">
                <a:solidFill>
                  <a:schemeClr val="bg1"/>
                </a:solidFill>
                <a:latin typeface="+mn-ea"/>
              </a:rPr>
              <a:t>。在健康管理方面投入</a:t>
            </a:r>
            <a:r>
              <a:rPr lang="en-US" altLang="zh-CN" sz="1200" dirty="0">
                <a:solidFill>
                  <a:schemeClr val="bg1"/>
                </a:solidFill>
                <a:latin typeface="+mn-ea"/>
              </a:rPr>
              <a:t>1</a:t>
            </a:r>
            <a:r>
              <a:rPr lang="zh-CN" altLang="zh-CN" sz="1200" dirty="0">
                <a:solidFill>
                  <a:schemeClr val="bg1"/>
                </a:solidFill>
                <a:latin typeface="+mn-ea"/>
              </a:rPr>
              <a:t>元钱，相当于减少</a:t>
            </a:r>
            <a:r>
              <a:rPr lang="en-US" altLang="zh-CN" sz="1200" dirty="0">
                <a:solidFill>
                  <a:schemeClr val="bg1"/>
                </a:solidFill>
                <a:latin typeface="+mn-ea"/>
              </a:rPr>
              <a:t>3—6</a:t>
            </a:r>
            <a:r>
              <a:rPr lang="zh-CN" altLang="zh-CN" sz="1200" dirty="0">
                <a:solidFill>
                  <a:schemeClr val="bg1"/>
                </a:solidFill>
                <a:latin typeface="+mn-ea"/>
              </a:rPr>
              <a:t>元医疗费用的开销。如果再加上由此产生的劳动生产率提高的回报，实际效益达到投入的</a:t>
            </a:r>
            <a:r>
              <a:rPr lang="en-US" altLang="zh-CN" sz="1200" dirty="0">
                <a:solidFill>
                  <a:schemeClr val="bg1"/>
                </a:solidFill>
                <a:latin typeface="+mn-ea"/>
              </a:rPr>
              <a:t>8</a:t>
            </a:r>
            <a:r>
              <a:rPr lang="zh-CN" altLang="zh-CN" sz="1200" dirty="0">
                <a:solidFill>
                  <a:schemeClr val="bg1"/>
                </a:solidFill>
                <a:latin typeface="+mn-ea"/>
              </a:rPr>
              <a:t>倍。</a:t>
            </a:r>
            <a:r>
              <a:rPr lang="en-US" altLang="zh-CN" sz="1200" dirty="0">
                <a:solidFill>
                  <a:schemeClr val="bg1"/>
                </a:solidFill>
                <a:latin typeface="+mn-ea"/>
              </a:rPr>
              <a:t> </a:t>
            </a:r>
            <a:endParaRPr lang="zh-CN" altLang="zh-CN" sz="1200" dirty="0">
              <a:solidFill>
                <a:schemeClr val="bg1"/>
              </a:solidFill>
              <a:latin typeface="+mn-ea"/>
            </a:endParaRPr>
          </a:p>
        </p:txBody>
      </p:sp>
      <p:sp>
        <p:nvSpPr>
          <p:cNvPr id="24" name="矩形 23"/>
          <p:cNvSpPr/>
          <p:nvPr/>
        </p:nvSpPr>
        <p:spPr>
          <a:xfrm>
            <a:off x="7117693" y="4539229"/>
            <a:ext cx="5074307" cy="1792796"/>
          </a:xfrm>
          <a:prstGeom prst="rect">
            <a:avLst/>
          </a:prstGeom>
        </p:spPr>
        <p:txBody>
          <a:bodyPr wrap="square" lIns="68570" tIns="34289" rIns="68570" bIns="34289">
            <a:spAutoFit/>
          </a:bodyPr>
          <a:lstStyle/>
          <a:p>
            <a:pPr latinLnBrk="1"/>
            <a:r>
              <a:rPr lang="en-US" altLang="zh-CN" sz="1600" dirty="0">
                <a:latin typeface="+mn-ea"/>
              </a:rPr>
              <a:t>2009-2013</a:t>
            </a:r>
            <a:r>
              <a:rPr lang="zh-CN" altLang="zh-CN" sz="1600" dirty="0">
                <a:latin typeface="+mn-ea"/>
              </a:rPr>
              <a:t>年，中国健康管理行业市场 规模从</a:t>
            </a:r>
            <a:r>
              <a:rPr lang="en-US" altLang="zh-CN" sz="1600" dirty="0">
                <a:latin typeface="+mn-ea"/>
              </a:rPr>
              <a:t>732</a:t>
            </a:r>
            <a:r>
              <a:rPr lang="zh-CN" altLang="zh-CN" sz="1600" dirty="0">
                <a:latin typeface="+mn-ea"/>
              </a:rPr>
              <a:t>亿元增长到</a:t>
            </a:r>
            <a:r>
              <a:rPr lang="en-US" altLang="zh-CN" sz="1600" dirty="0">
                <a:latin typeface="+mn-ea"/>
              </a:rPr>
              <a:t>876</a:t>
            </a:r>
            <a:r>
              <a:rPr lang="zh-CN" altLang="zh-CN" sz="1600" dirty="0">
                <a:latin typeface="+mn-ea"/>
              </a:rPr>
              <a:t>亿元，增长率不高在</a:t>
            </a:r>
            <a:r>
              <a:rPr lang="en-US" altLang="zh-CN" sz="1600" dirty="0">
                <a:latin typeface="+mn-ea"/>
              </a:rPr>
              <a:t>4-5%</a:t>
            </a:r>
            <a:r>
              <a:rPr lang="zh-CN" altLang="zh-CN" sz="1600" dirty="0">
                <a:latin typeface="+mn-ea"/>
              </a:rPr>
              <a:t>左右，并缓慢上升，</a:t>
            </a:r>
            <a:r>
              <a:rPr lang="en-US" altLang="zh-CN" sz="1600" dirty="0">
                <a:latin typeface="+mn-ea"/>
              </a:rPr>
              <a:t>2014</a:t>
            </a:r>
            <a:r>
              <a:rPr lang="zh-CN" altLang="zh-CN" sz="1600" dirty="0">
                <a:latin typeface="+mn-ea"/>
              </a:rPr>
              <a:t>年市场规模将达到</a:t>
            </a:r>
            <a:r>
              <a:rPr lang="en-US" altLang="zh-CN" sz="1600" dirty="0">
                <a:latin typeface="+mn-ea"/>
              </a:rPr>
              <a:t>960</a:t>
            </a:r>
            <a:r>
              <a:rPr lang="zh-CN" altLang="zh-CN" sz="1600" dirty="0">
                <a:latin typeface="+mn-ea"/>
              </a:rPr>
              <a:t>亿元，受益于民众提高健康消费，增长率也 增长到</a:t>
            </a:r>
            <a:r>
              <a:rPr lang="en-US" altLang="zh-CN" sz="1600" dirty="0">
                <a:latin typeface="+mn-ea"/>
              </a:rPr>
              <a:t>9%</a:t>
            </a:r>
            <a:r>
              <a:rPr lang="zh-CN" altLang="zh-CN" sz="1600" dirty="0">
                <a:latin typeface="+mn-ea"/>
              </a:rPr>
              <a:t>以上。预计未来五年，中国健康管理行业市场规模将加速增长，预计将从</a:t>
            </a:r>
            <a:r>
              <a:rPr lang="en-US" altLang="zh-CN" sz="1600" dirty="0">
                <a:latin typeface="+mn-ea"/>
              </a:rPr>
              <a:t>2015</a:t>
            </a:r>
            <a:r>
              <a:rPr lang="zh-CN" altLang="zh-CN" sz="1600" dirty="0">
                <a:latin typeface="+mn-ea"/>
              </a:rPr>
              <a:t>年的</a:t>
            </a:r>
            <a:r>
              <a:rPr lang="en-US" altLang="zh-CN" sz="1600" dirty="0">
                <a:latin typeface="+mn-ea"/>
              </a:rPr>
              <a:t>1069</a:t>
            </a:r>
            <a:r>
              <a:rPr lang="zh-CN" altLang="zh-CN" sz="1600" dirty="0">
                <a:latin typeface="+mn-ea"/>
              </a:rPr>
              <a:t>亿元增长到</a:t>
            </a:r>
            <a:r>
              <a:rPr lang="en-US" altLang="zh-CN" sz="1600" dirty="0">
                <a:latin typeface="+mn-ea"/>
              </a:rPr>
              <a:t>2020</a:t>
            </a:r>
            <a:r>
              <a:rPr lang="zh-CN" altLang="zh-CN" sz="1600" dirty="0">
                <a:latin typeface="+mn-ea"/>
              </a:rPr>
              <a:t>年的</a:t>
            </a:r>
            <a:r>
              <a:rPr lang="en-US" altLang="zh-CN" sz="1600" dirty="0">
                <a:latin typeface="+mn-ea"/>
              </a:rPr>
              <a:t>2039</a:t>
            </a:r>
            <a:r>
              <a:rPr lang="zh-CN" altLang="zh-CN" sz="1600" dirty="0">
                <a:latin typeface="+mn-ea"/>
              </a:rPr>
              <a:t>亿元，年增长率也将从</a:t>
            </a:r>
            <a:r>
              <a:rPr lang="en-US" altLang="zh-CN" sz="1600" dirty="0">
                <a:latin typeface="+mn-ea"/>
              </a:rPr>
              <a:t> 2015</a:t>
            </a:r>
            <a:r>
              <a:rPr lang="zh-CN" altLang="zh-CN" sz="1600" dirty="0">
                <a:latin typeface="+mn-ea"/>
              </a:rPr>
              <a:t>年的</a:t>
            </a:r>
            <a:r>
              <a:rPr lang="en-US" altLang="zh-CN" sz="1600" dirty="0">
                <a:latin typeface="+mn-ea"/>
              </a:rPr>
              <a:t>11.34%</a:t>
            </a:r>
            <a:r>
              <a:rPr lang="zh-CN" altLang="zh-CN" sz="1600" dirty="0">
                <a:latin typeface="+mn-ea"/>
              </a:rPr>
              <a:t>增长到</a:t>
            </a:r>
            <a:r>
              <a:rPr lang="en-US" altLang="zh-CN" sz="1600" dirty="0">
                <a:latin typeface="+mn-ea"/>
              </a:rPr>
              <a:t>2020</a:t>
            </a:r>
            <a:r>
              <a:rPr lang="zh-CN" altLang="zh-CN" sz="1600" dirty="0">
                <a:latin typeface="+mn-ea"/>
              </a:rPr>
              <a:t>年的</a:t>
            </a:r>
            <a:r>
              <a:rPr lang="en-US" altLang="zh-CN" sz="1600" dirty="0">
                <a:latin typeface="+mn-ea"/>
              </a:rPr>
              <a:t>14.82%</a:t>
            </a:r>
            <a:r>
              <a:rPr lang="zh-CN" altLang="en-US" sz="1600" dirty="0">
                <a:latin typeface="+mn-ea"/>
              </a:rPr>
              <a:t>。</a:t>
            </a:r>
            <a:endParaRPr lang="zh-CN" altLang="zh-CN" sz="1600" dirty="0">
              <a:latin typeface="+mn-ea"/>
            </a:endParaRPr>
          </a:p>
        </p:txBody>
      </p:sp>
      <p:sp>
        <p:nvSpPr>
          <p:cNvPr id="25" name="矩形 24"/>
          <p:cNvSpPr/>
          <p:nvPr/>
        </p:nvSpPr>
        <p:spPr>
          <a:xfrm>
            <a:off x="6894558" y="-28786"/>
            <a:ext cx="3877985" cy="1532727"/>
          </a:xfrm>
          <a:prstGeom prst="rect">
            <a:avLst/>
          </a:prstGeom>
        </p:spPr>
        <p:txBody>
          <a:bodyPr wrap="none">
            <a:spAutoFit/>
          </a:bodyPr>
          <a:lstStyle/>
          <a:p>
            <a:pPr>
              <a:lnSpc>
                <a:spcPct val="130000"/>
              </a:lnSpc>
              <a:spcBef>
                <a:spcPts val="600"/>
              </a:spcBef>
            </a:pPr>
            <a:r>
              <a:rPr lang="zh-CN" altLang="en-US" sz="7200" kern="0" dirty="0">
                <a:latin typeface="微软雅黑" panose="020B0503020204020204" pitchFamily="34" charset="-122"/>
                <a:ea typeface="微软雅黑" panose="020B0503020204020204" pitchFamily="34" charset="-122"/>
                <a:cs typeface="+mn-ea"/>
                <a:sym typeface="+mn-lt"/>
              </a:rPr>
              <a:t>需求分析</a:t>
            </a:r>
            <a:endParaRPr lang="zh-CN" altLang="en-US" kern="0" dirty="0">
              <a:latin typeface="微软雅黑" panose="020B0503020204020204" pitchFamily="34" charset="-122"/>
              <a:ea typeface="微软雅黑" panose="020B0503020204020204" pitchFamily="34" charset="-122"/>
              <a:cs typeface="+mn-ea"/>
              <a:sym typeface="+mn-lt"/>
            </a:endParaRPr>
          </a:p>
        </p:txBody>
      </p:sp>
      <p:graphicFrame>
        <p:nvGraphicFramePr>
          <p:cNvPr id="38" name="图表 37"/>
          <p:cNvGraphicFramePr/>
          <p:nvPr/>
        </p:nvGraphicFramePr>
        <p:xfrm>
          <a:off x="7117692" y="1304448"/>
          <a:ext cx="4897610" cy="331553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4" name="矩形 3"/>
          <p:cNvSpPr/>
          <p:nvPr/>
        </p:nvSpPr>
        <p:spPr>
          <a:xfrm>
            <a:off x="2279358" y="264657"/>
            <a:ext cx="2031325" cy="1200329"/>
          </a:xfrm>
          <a:prstGeom prst="rect">
            <a:avLst/>
          </a:prstGeom>
        </p:spPr>
        <p:txBody>
          <a:bodyPr wrap="none">
            <a:spAutoFit/>
          </a:bodyPr>
          <a:lstStyle/>
          <a:p>
            <a:r>
              <a:rPr lang="zh-CN" altLang="en-US" sz="7200" kern="0" dirty="0">
                <a:latin typeface="微软雅黑" panose="020B0503020204020204" pitchFamily="34" charset="-122"/>
                <a:ea typeface="微软雅黑" panose="020B0503020204020204" pitchFamily="34" charset="-122"/>
                <a:cs typeface="+mn-ea"/>
                <a:sym typeface="+mn-lt"/>
              </a:rPr>
              <a:t>痛点</a:t>
            </a:r>
            <a:endParaRPr lang="zh-CN" altLang="en-US" sz="7200" dirty="0"/>
          </a:p>
        </p:txBody>
      </p:sp>
      <p:sp>
        <p:nvSpPr>
          <p:cNvPr id="5" name="文本框 4"/>
          <p:cNvSpPr txBox="1"/>
          <p:nvPr/>
        </p:nvSpPr>
        <p:spPr>
          <a:xfrm>
            <a:off x="2405801" y="1987808"/>
            <a:ext cx="7397621" cy="830997"/>
          </a:xfrm>
          <a:prstGeom prst="rect">
            <a:avLst/>
          </a:prstGeom>
          <a:noFill/>
        </p:spPr>
        <p:txBody>
          <a:bodyPr wrap="square" rtlCol="0">
            <a:spAutoFit/>
          </a:bodyPr>
          <a:lstStyle/>
          <a:p>
            <a:r>
              <a:rPr lang="zh-CN" altLang="en-US" sz="2400" dirty="0">
                <a:latin typeface="Microsoft JhengHei" panose="020B0604030504040204" pitchFamily="34" charset="-120"/>
                <a:ea typeface="Microsoft JhengHei" panose="020B0604030504040204" pitchFamily="34" charset="-120"/>
              </a:rPr>
              <a:t>问题一： </a:t>
            </a:r>
            <a:endParaRPr lang="en-US" altLang="zh-CN" sz="2400" dirty="0">
              <a:latin typeface="Microsoft JhengHei" panose="020B0604030504040204" pitchFamily="34" charset="-120"/>
              <a:ea typeface="Microsoft JhengHei" panose="020B0604030504040204" pitchFamily="34" charset="-120"/>
            </a:endParaRPr>
          </a:p>
          <a:p>
            <a:r>
              <a:rPr lang="zh-CN" altLang="en-US" sz="2400" dirty="0">
                <a:latin typeface="Microsoft JhengHei" panose="020B0604030504040204" pitchFamily="34" charset="-120"/>
                <a:ea typeface="Microsoft JhengHei" panose="020B0604030504040204" pitchFamily="34" charset="-120"/>
              </a:rPr>
              <a:t>            医患沟通不畅，缺乏相互信任以及管理体系。</a:t>
            </a:r>
          </a:p>
        </p:txBody>
      </p:sp>
      <p:sp>
        <p:nvSpPr>
          <p:cNvPr id="6" name="矩形 5"/>
          <p:cNvSpPr/>
          <p:nvPr/>
        </p:nvSpPr>
        <p:spPr>
          <a:xfrm>
            <a:off x="2405801" y="3435198"/>
            <a:ext cx="7872845" cy="1200329"/>
          </a:xfrm>
          <a:prstGeom prst="rect">
            <a:avLst/>
          </a:prstGeom>
        </p:spPr>
        <p:txBody>
          <a:bodyPr wrap="square">
            <a:spAutoFit/>
          </a:bodyPr>
          <a:lstStyle/>
          <a:p>
            <a:r>
              <a:rPr lang="zh-CN" altLang="en-US" sz="2400" dirty="0">
                <a:latin typeface="Microsoft JhengHei" panose="020B0604030504040204" pitchFamily="34" charset="-120"/>
                <a:ea typeface="Microsoft JhengHei" panose="020B0604030504040204" pitchFamily="34" charset="-120"/>
              </a:rPr>
              <a:t>问题二： </a:t>
            </a:r>
            <a:endParaRPr lang="en-US" altLang="zh-CN" sz="2400" dirty="0">
              <a:latin typeface="Microsoft JhengHei" panose="020B0604030504040204" pitchFamily="34" charset="-120"/>
              <a:ea typeface="Microsoft JhengHei" panose="020B0604030504040204" pitchFamily="34" charset="-120"/>
            </a:endParaRPr>
          </a:p>
          <a:p>
            <a:r>
              <a:rPr lang="zh-CN" altLang="en-US" sz="2400" dirty="0">
                <a:latin typeface="Microsoft JhengHei" panose="020B0604030504040204" pitchFamily="34" charset="-120"/>
                <a:ea typeface="Microsoft JhengHei" panose="020B0604030504040204" pitchFamily="34" charset="-120"/>
              </a:rPr>
              <a:t>            重治疗、轻预防，只治不防、越治越忙。</a:t>
            </a:r>
            <a:endParaRPr lang="en-US" altLang="zh-CN" sz="2400" dirty="0">
              <a:latin typeface="Microsoft JhengHei" panose="020B0604030504040204" pitchFamily="34" charset="-120"/>
              <a:ea typeface="Microsoft JhengHei" panose="020B0604030504040204" pitchFamily="34" charset="-120"/>
            </a:endParaRPr>
          </a:p>
          <a:p>
            <a:r>
              <a:rPr lang="en-US" altLang="zh-CN" sz="2400" dirty="0">
                <a:latin typeface="Microsoft JhengHei" panose="020B0604030504040204" pitchFamily="34" charset="-120"/>
                <a:ea typeface="Microsoft JhengHei" panose="020B0604030504040204" pitchFamily="34" charset="-120"/>
              </a:rPr>
              <a:t>   </a:t>
            </a:r>
            <a:r>
              <a:rPr lang="zh-CN" altLang="en-US" sz="2400" dirty="0">
                <a:latin typeface="Microsoft JhengHei" panose="020B0604030504040204" pitchFamily="34" charset="-120"/>
                <a:ea typeface="Microsoft JhengHei" panose="020B0604030504040204" pitchFamily="34" charset="-120"/>
              </a:rPr>
              <a:t>（古人曰：上工治未病。预防远比治疗更重要。）</a:t>
            </a:r>
          </a:p>
        </p:txBody>
      </p:sp>
      <p:sp>
        <p:nvSpPr>
          <p:cNvPr id="8" name="矩形 7"/>
          <p:cNvSpPr/>
          <p:nvPr/>
        </p:nvSpPr>
        <p:spPr>
          <a:xfrm>
            <a:off x="2532184" y="5005735"/>
            <a:ext cx="6951785" cy="1569660"/>
          </a:xfrm>
          <a:prstGeom prst="rect">
            <a:avLst/>
          </a:prstGeom>
        </p:spPr>
        <p:txBody>
          <a:bodyPr wrap="square">
            <a:spAutoFit/>
          </a:bodyPr>
          <a:lstStyle/>
          <a:p>
            <a:r>
              <a:rPr lang="zh-CN" altLang="en-US" sz="2400" dirty="0">
                <a:latin typeface="Microsoft JhengHei" panose="020B0604030504040204" pitchFamily="34" charset="-120"/>
                <a:ea typeface="Microsoft JhengHei" panose="020B0604030504040204" pitchFamily="34" charset="-120"/>
              </a:rPr>
              <a:t>问题三： </a:t>
            </a:r>
            <a:endParaRPr lang="en-US" altLang="zh-CN" sz="2400" dirty="0">
              <a:latin typeface="Microsoft JhengHei" panose="020B0604030504040204" pitchFamily="34" charset="-120"/>
              <a:ea typeface="Microsoft JhengHei" panose="020B0604030504040204" pitchFamily="34" charset="-120"/>
            </a:endParaRPr>
          </a:p>
          <a:p>
            <a:r>
              <a:rPr lang="zh-CN" altLang="en-US" sz="2400" dirty="0">
                <a:latin typeface="Microsoft JhengHei" panose="020B0604030504040204" pitchFamily="34" charset="-120"/>
                <a:ea typeface="Microsoft JhengHei" panose="020B0604030504040204" pitchFamily="34" charset="-120"/>
              </a:rPr>
              <a:t>            基层医生缺乏进一步学习、深造的方便快捷方式，进一步造成医患不信任、滞后“分级诊疗”模式实施。</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矩形 2"/>
          <p:cNvSpPr/>
          <p:nvPr/>
        </p:nvSpPr>
        <p:spPr>
          <a:xfrm>
            <a:off x="3094332" y="1706912"/>
            <a:ext cx="6308137" cy="369332"/>
          </a:xfrm>
          <a:prstGeom prst="rect">
            <a:avLst/>
          </a:prstGeom>
        </p:spPr>
        <p:txBody>
          <a:bodyPr wrap="none">
            <a:spAutoFit/>
          </a:bodyPr>
          <a:lstStyle/>
          <a:p>
            <a:pPr algn="ctr" fontAlgn="auto"/>
            <a:r>
              <a:rPr lang="zh-CN" altLang="en-US" b="1" dirty="0">
                <a:solidFill>
                  <a:schemeClr val="tx1">
                    <a:lumMod val="95000"/>
                    <a:lumOff val="5000"/>
                  </a:schemeClr>
                </a:solidFill>
                <a:latin typeface="微软雅黑" panose="020B0503020204020204" pitchFamily="34" charset="-122"/>
                <a:cs typeface="黑体" panose="02010609060101010101" charset="-122"/>
                <a:sym typeface="+mn-ea"/>
              </a:rPr>
              <a:t>健康产业大平台</a:t>
            </a:r>
            <a:r>
              <a:rPr lang="en-US" altLang="zh-CN" b="1" dirty="0">
                <a:solidFill>
                  <a:schemeClr val="tx1">
                    <a:lumMod val="95000"/>
                    <a:lumOff val="5000"/>
                  </a:schemeClr>
                </a:solidFill>
                <a:latin typeface="微软雅黑" panose="020B0503020204020204" pitchFamily="34" charset="-122"/>
                <a:cs typeface="黑体" panose="02010609060101010101" charset="-122"/>
                <a:sym typeface="+mn-ea"/>
              </a:rPr>
              <a:t>+</a:t>
            </a:r>
            <a:r>
              <a:rPr lang="zh-CN" altLang="en-US" b="1" dirty="0">
                <a:solidFill>
                  <a:srgbClr val="FF0000"/>
                </a:solidFill>
                <a:latin typeface="微软雅黑" panose="020B0503020204020204" pitchFamily="34" charset="-122"/>
                <a:cs typeface="黑体" panose="02010609060101010101" charset="-122"/>
                <a:sym typeface="+mn-ea"/>
              </a:rPr>
              <a:t>健康数据大平台</a:t>
            </a:r>
            <a:r>
              <a:rPr lang="en-US" altLang="zh-CN" b="1" dirty="0">
                <a:solidFill>
                  <a:schemeClr val="tx1">
                    <a:lumMod val="95000"/>
                    <a:lumOff val="5000"/>
                  </a:schemeClr>
                </a:solidFill>
                <a:latin typeface="微软雅黑" panose="020B0503020204020204" pitchFamily="34" charset="-122"/>
                <a:cs typeface="黑体" panose="02010609060101010101" charset="-122"/>
                <a:sym typeface="+mn-ea"/>
              </a:rPr>
              <a:t>=</a:t>
            </a:r>
            <a:r>
              <a:rPr lang="zh-CN" altLang="en-US" b="1" dirty="0">
                <a:solidFill>
                  <a:schemeClr val="tx1">
                    <a:lumMod val="95000"/>
                    <a:lumOff val="5000"/>
                  </a:schemeClr>
                </a:solidFill>
                <a:latin typeface="微软雅黑" panose="020B0503020204020204" pitchFamily="34" charset="-122"/>
                <a:cs typeface="黑体" panose="02010609060101010101" charset="-122"/>
                <a:sym typeface="+mn-ea"/>
              </a:rPr>
              <a:t>新型医疗健康服务模式。</a:t>
            </a:r>
            <a:endParaRPr lang="zh-CN" altLang="en-US" noProof="1"/>
          </a:p>
        </p:txBody>
      </p:sp>
      <p:sp>
        <p:nvSpPr>
          <p:cNvPr id="4" name="矩形 3"/>
          <p:cNvSpPr/>
          <p:nvPr/>
        </p:nvSpPr>
        <p:spPr>
          <a:xfrm>
            <a:off x="277091" y="2823198"/>
            <a:ext cx="11637818" cy="1107996"/>
          </a:xfrm>
          <a:prstGeom prst="rect">
            <a:avLst/>
          </a:prstGeom>
        </p:spPr>
        <p:txBody>
          <a:bodyPr wrap="square">
            <a:spAutoFit/>
          </a:bodyPr>
          <a:lstStyle/>
          <a:p>
            <a:pPr algn="ctr"/>
            <a:r>
              <a:rPr lang="zh-CN" altLang="en-US" sz="6600" b="1" dirty="0">
                <a:solidFill>
                  <a:srgbClr val="595959"/>
                </a:solidFill>
                <a:latin typeface="+mn-ea"/>
                <a:sym typeface="等线" panose="02010600030101010101" pitchFamily="2" charset="-122"/>
              </a:rPr>
              <a:t>健康前、后一公里服务</a:t>
            </a:r>
            <a:endParaRPr lang="zh-CN" altLang="en-US" sz="6600" b="1" dirty="0">
              <a:latin typeface="+mn-ea"/>
            </a:endParaRPr>
          </a:p>
        </p:txBody>
      </p:sp>
      <p:sp>
        <p:nvSpPr>
          <p:cNvPr id="5" name="矩形 4"/>
          <p:cNvSpPr/>
          <p:nvPr/>
        </p:nvSpPr>
        <p:spPr>
          <a:xfrm>
            <a:off x="2126957" y="264657"/>
            <a:ext cx="3877985" cy="1200329"/>
          </a:xfrm>
          <a:prstGeom prst="rect">
            <a:avLst/>
          </a:prstGeom>
        </p:spPr>
        <p:txBody>
          <a:bodyPr wrap="none">
            <a:spAutoFit/>
          </a:bodyPr>
          <a:lstStyle/>
          <a:p>
            <a:r>
              <a:rPr lang="zh-CN" altLang="en-US" sz="7200" kern="0" dirty="0">
                <a:latin typeface="微软雅黑" panose="020B0503020204020204" pitchFamily="34" charset="-122"/>
                <a:ea typeface="微软雅黑" panose="020B0503020204020204" pitchFamily="34" charset="-122"/>
                <a:cs typeface="+mn-ea"/>
                <a:sym typeface="+mn-lt"/>
              </a:rPr>
              <a:t>创新模式</a:t>
            </a:r>
            <a:endParaRPr lang="zh-CN" altLang="en-US" sz="7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a:t>
            </a:r>
            <a:endParaRPr lang="zh-CN" altLang="en-US" dirty="0"/>
          </a:p>
        </p:txBody>
      </p:sp>
      <p:sp>
        <p:nvSpPr>
          <p:cNvPr id="3" name="矩形 2"/>
          <p:cNvSpPr/>
          <p:nvPr/>
        </p:nvSpPr>
        <p:spPr>
          <a:xfrm>
            <a:off x="592478" y="3612291"/>
            <a:ext cx="3023609" cy="2298509"/>
          </a:xfrm>
          <a:prstGeom prst="rect">
            <a:avLst/>
          </a:prstGeom>
        </p:spPr>
        <p:txBody>
          <a:bodyPr wrap="square" tIns="36000">
            <a:spAutoFit/>
          </a:bodyPr>
          <a:lstStyle/>
          <a:p>
            <a:pPr>
              <a:lnSpc>
                <a:spcPct val="150000"/>
              </a:lnSpc>
            </a:pPr>
            <a:r>
              <a:rPr lang="zh-CN" altLang="en-US" sz="4000" dirty="0">
                <a:solidFill>
                  <a:schemeClr val="tx1">
                    <a:lumMod val="75000"/>
                    <a:lumOff val="25000"/>
                  </a:schemeClr>
                </a:solidFill>
                <a:latin typeface="+mn-ea"/>
                <a:cs typeface="+mn-ea"/>
              </a:rPr>
              <a:t>预防</a:t>
            </a:r>
            <a:endParaRPr lang="en-US" altLang="zh-CN" sz="4000" dirty="0">
              <a:solidFill>
                <a:schemeClr val="tx1">
                  <a:lumMod val="75000"/>
                  <a:lumOff val="25000"/>
                </a:schemeClr>
              </a:solidFill>
              <a:latin typeface="+mn-ea"/>
              <a:cs typeface="+mn-ea"/>
            </a:endParaRPr>
          </a:p>
          <a:p>
            <a:pPr>
              <a:lnSpc>
                <a:spcPct val="150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cs typeface="+mn-ea"/>
              </a:rPr>
              <a:t>大健康数据平台</a:t>
            </a:r>
            <a:r>
              <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cs typeface="+mn-ea"/>
              </a:rPr>
              <a:t>+</a:t>
            </a: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cs typeface="+mn-ea"/>
              </a:rPr>
              <a:t>精准医疗</a:t>
            </a:r>
            <a:r>
              <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cs typeface="+mn-ea"/>
              </a:rPr>
              <a:t>+</a:t>
            </a: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cs typeface="+mn-ea"/>
              </a:rPr>
              <a:t>智慧诊所，为患者提供最精准的预防、就诊信息，落实分级诊疗，确立预防为主的诊疗新思路。</a:t>
            </a:r>
          </a:p>
        </p:txBody>
      </p:sp>
      <p:sp>
        <p:nvSpPr>
          <p:cNvPr id="4" name="矩形 3"/>
          <p:cNvSpPr/>
          <p:nvPr/>
        </p:nvSpPr>
        <p:spPr>
          <a:xfrm>
            <a:off x="4604341" y="3617361"/>
            <a:ext cx="3023609" cy="1975344"/>
          </a:xfrm>
          <a:prstGeom prst="rect">
            <a:avLst/>
          </a:prstGeom>
        </p:spPr>
        <p:txBody>
          <a:bodyPr wrap="square" tIns="36000">
            <a:spAutoFit/>
          </a:bodyPr>
          <a:lstStyle/>
          <a:p>
            <a:pPr>
              <a:lnSpc>
                <a:spcPct val="150000"/>
              </a:lnSpc>
            </a:pPr>
            <a:r>
              <a:rPr lang="zh-CN" altLang="en-US" sz="4000" dirty="0">
                <a:solidFill>
                  <a:schemeClr val="tx1">
                    <a:lumMod val="75000"/>
                    <a:lumOff val="25000"/>
                  </a:schemeClr>
                </a:solidFill>
                <a:latin typeface="+mn-ea"/>
                <a:cs typeface="+mn-ea"/>
              </a:rPr>
              <a:t>处置</a:t>
            </a:r>
            <a:endParaRPr lang="en-US" altLang="zh-CN" sz="4000" dirty="0">
              <a:solidFill>
                <a:schemeClr val="tx1">
                  <a:lumMod val="75000"/>
                  <a:lumOff val="25000"/>
                </a:schemeClr>
              </a:solidFill>
              <a:latin typeface="+mn-ea"/>
              <a:cs typeface="+mn-ea"/>
            </a:endParaRPr>
          </a:p>
          <a:p>
            <a:pPr>
              <a:lnSpc>
                <a:spcPct val="150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cs typeface="+mn-ea"/>
              </a:rPr>
              <a:t>患者历史就诊记录医生先期获取，精准诊疗，降低医生工作强度、负担。</a:t>
            </a:r>
          </a:p>
        </p:txBody>
      </p:sp>
      <p:sp>
        <p:nvSpPr>
          <p:cNvPr id="5" name="矩形 4"/>
          <p:cNvSpPr/>
          <p:nvPr/>
        </p:nvSpPr>
        <p:spPr>
          <a:xfrm>
            <a:off x="8398723" y="3617360"/>
            <a:ext cx="3023609" cy="2298509"/>
          </a:xfrm>
          <a:prstGeom prst="rect">
            <a:avLst/>
          </a:prstGeom>
        </p:spPr>
        <p:txBody>
          <a:bodyPr wrap="square" tIns="36000">
            <a:spAutoFit/>
          </a:bodyPr>
          <a:lstStyle/>
          <a:p>
            <a:pPr>
              <a:lnSpc>
                <a:spcPct val="150000"/>
              </a:lnSpc>
            </a:pPr>
            <a:r>
              <a:rPr lang="zh-CN" altLang="en-US" sz="4000" dirty="0">
                <a:solidFill>
                  <a:schemeClr val="tx1">
                    <a:lumMod val="75000"/>
                    <a:lumOff val="25000"/>
                  </a:schemeClr>
                </a:solidFill>
                <a:latin typeface="+mn-ea"/>
                <a:cs typeface="+mn-ea"/>
              </a:rPr>
              <a:t>康复</a:t>
            </a:r>
            <a:endParaRPr lang="en-US" altLang="zh-CN" sz="4000" dirty="0">
              <a:solidFill>
                <a:schemeClr val="tx1">
                  <a:lumMod val="75000"/>
                  <a:lumOff val="25000"/>
                </a:schemeClr>
              </a:solidFill>
              <a:latin typeface="+mn-ea"/>
              <a:cs typeface="+mn-ea"/>
            </a:endParaRPr>
          </a:p>
          <a:p>
            <a:pPr>
              <a:lnSpc>
                <a:spcPct val="150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cs typeface="+mn-ea"/>
              </a:rPr>
              <a:t>康复医院、疗养中心以及国际化养生养老中心配合大健康数据平台，为用户提供科学用药，心里疏导，合理运动，健康膳食的康复服务。</a:t>
            </a:r>
          </a:p>
        </p:txBody>
      </p:sp>
      <p:sp>
        <p:nvSpPr>
          <p:cNvPr id="6" name="圆角矩形 5"/>
          <p:cNvSpPr/>
          <p:nvPr/>
        </p:nvSpPr>
        <p:spPr>
          <a:xfrm>
            <a:off x="768324" y="27089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健康“前一公里”</a:t>
            </a:r>
          </a:p>
        </p:txBody>
      </p:sp>
      <p:sp>
        <p:nvSpPr>
          <p:cNvPr id="7" name="右箭头 6"/>
          <p:cNvSpPr/>
          <p:nvPr/>
        </p:nvSpPr>
        <p:spPr>
          <a:xfrm>
            <a:off x="3882290" y="274798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8" name="圆角矩形 7"/>
          <p:cNvSpPr/>
          <p:nvPr/>
        </p:nvSpPr>
        <p:spPr>
          <a:xfrm>
            <a:off x="4710256" y="27089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健康诊疗</a:t>
            </a:r>
          </a:p>
        </p:txBody>
      </p:sp>
      <p:sp>
        <p:nvSpPr>
          <p:cNvPr id="9" name="右箭头 8"/>
          <p:cNvSpPr/>
          <p:nvPr/>
        </p:nvSpPr>
        <p:spPr>
          <a:xfrm>
            <a:off x="7872943" y="274798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10" name="圆角矩形 9"/>
          <p:cNvSpPr/>
          <p:nvPr/>
        </p:nvSpPr>
        <p:spPr>
          <a:xfrm>
            <a:off x="8652188" y="27089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健康“后一公里”</a:t>
            </a:r>
          </a:p>
        </p:txBody>
      </p:sp>
      <p:sp>
        <p:nvSpPr>
          <p:cNvPr id="11" name="矩形 10"/>
          <p:cNvSpPr/>
          <p:nvPr/>
        </p:nvSpPr>
        <p:spPr>
          <a:xfrm>
            <a:off x="1943297" y="543369"/>
            <a:ext cx="3877985" cy="1200329"/>
          </a:xfrm>
          <a:prstGeom prst="rect">
            <a:avLst/>
          </a:prstGeom>
        </p:spPr>
        <p:txBody>
          <a:bodyPr wrap="none">
            <a:spAutoFit/>
          </a:bodyPr>
          <a:lstStyle/>
          <a:p>
            <a:r>
              <a:rPr lang="zh-CN" altLang="en-US" sz="7200" kern="0" dirty="0">
                <a:latin typeface="微软雅黑" panose="020B0503020204020204" pitchFamily="34" charset="-122"/>
                <a:ea typeface="微软雅黑" panose="020B0503020204020204" pitchFamily="34" charset="-122"/>
                <a:cs typeface="+mn-ea"/>
                <a:sym typeface="+mn-lt"/>
              </a:rPr>
              <a:t>创新模式</a:t>
            </a:r>
            <a:endParaRPr lang="zh-CN" altLang="en-US" sz="7200" dirty="0"/>
          </a:p>
        </p:txBody>
      </p:sp>
    </p:spTree>
  </p:cSld>
  <p:clrMapOvr>
    <a:masterClrMapping/>
  </p:clrMapOvr>
</p:sld>
</file>

<file path=ppt/theme/theme1.xml><?xml version="1.0" encoding="utf-8"?>
<a:theme xmlns:a="http://schemas.openxmlformats.org/drawingml/2006/main" name="模板页面">
  <a:themeElements>
    <a:clrScheme name="自定义 38">
      <a:dk1>
        <a:srgbClr val="000000"/>
      </a:dk1>
      <a:lt1>
        <a:srgbClr val="FFFFFF"/>
      </a:lt1>
      <a:dk2>
        <a:srgbClr val="000000"/>
      </a:dk2>
      <a:lt2>
        <a:srgbClr val="FFFDFD"/>
      </a:lt2>
      <a:accent1>
        <a:srgbClr val="4E575F"/>
      </a:accent1>
      <a:accent2>
        <a:srgbClr val="FBC372"/>
      </a:accent2>
      <a:accent3>
        <a:srgbClr val="E96B50"/>
      </a:accent3>
      <a:accent4>
        <a:srgbClr val="AAC45E"/>
      </a:accent4>
      <a:accent5>
        <a:srgbClr val="4D9BC6"/>
      </a:accent5>
      <a:accent6>
        <a:srgbClr val="515151"/>
      </a:accent6>
      <a:hlink>
        <a:srgbClr val="0563C1"/>
      </a:hlink>
      <a:folHlink>
        <a:srgbClr val="954F72"/>
      </a:folHlink>
    </a:clrScheme>
    <a:fontScheme name="自定义 43">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TotalTime>
  <Words>3029</Words>
  <Application>Microsoft Office PowerPoint</Application>
  <PresentationFormat>宽屏</PresentationFormat>
  <Paragraphs>202</Paragraphs>
  <Slides>31</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31</vt:i4>
      </vt:variant>
    </vt:vector>
  </HeadingPairs>
  <TitlesOfParts>
    <vt:vector size="44" baseType="lpstr">
      <vt:lpstr>Microsoft JhengHei</vt:lpstr>
      <vt:lpstr>等线</vt:lpstr>
      <vt:lpstr>方正正纤黑简体</vt:lpstr>
      <vt:lpstr>黑体</vt:lpstr>
      <vt:lpstr>华文细黑</vt:lpstr>
      <vt:lpstr>宋体</vt:lpstr>
      <vt:lpstr>微软雅黑</vt:lpstr>
      <vt:lpstr>Arial</vt:lpstr>
      <vt:lpstr>Calibri</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hh</cp:lastModifiedBy>
  <cp:revision>119</cp:revision>
  <dcterms:created xsi:type="dcterms:W3CDTF">2015-08-18T02:51:00Z</dcterms:created>
  <dcterms:modified xsi:type="dcterms:W3CDTF">2017-01-12T05:32:33Z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